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843" r:id="rId2"/>
  </p:sldMasterIdLst>
  <p:notesMasterIdLst>
    <p:notesMasterId r:id="rId21"/>
  </p:notesMasterIdLst>
  <p:handoutMasterIdLst>
    <p:handoutMasterId r:id="rId22"/>
  </p:handoutMasterIdLst>
  <p:sldIdLst>
    <p:sldId id="277" r:id="rId3"/>
    <p:sldId id="340" r:id="rId4"/>
    <p:sldId id="391" r:id="rId5"/>
    <p:sldId id="372" r:id="rId6"/>
    <p:sldId id="392" r:id="rId7"/>
    <p:sldId id="354" r:id="rId8"/>
    <p:sldId id="374" r:id="rId9"/>
    <p:sldId id="361" r:id="rId10"/>
    <p:sldId id="395" r:id="rId11"/>
    <p:sldId id="394" r:id="rId12"/>
    <p:sldId id="400" r:id="rId13"/>
    <p:sldId id="397" r:id="rId14"/>
    <p:sldId id="377" r:id="rId15"/>
    <p:sldId id="384" r:id="rId16"/>
    <p:sldId id="396" r:id="rId17"/>
    <p:sldId id="398" r:id="rId18"/>
    <p:sldId id="379" r:id="rId19"/>
    <p:sldId id="393" r:id="rId2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634770-445B-45C9-9BC6-8FF16038A9B0}">
          <p14:sldIdLst>
            <p14:sldId id="277"/>
            <p14:sldId id="340"/>
            <p14:sldId id="391"/>
            <p14:sldId id="372"/>
            <p14:sldId id="392"/>
            <p14:sldId id="354"/>
            <p14:sldId id="374"/>
            <p14:sldId id="361"/>
            <p14:sldId id="395"/>
            <p14:sldId id="394"/>
            <p14:sldId id="400"/>
            <p14:sldId id="397"/>
            <p14:sldId id="377"/>
            <p14:sldId id="384"/>
            <p14:sldId id="396"/>
            <p14:sldId id="398"/>
            <p14:sldId id="379"/>
            <p14:sldId id="3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nandez-Solis, Lea" initials="H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D9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300" autoAdjust="0"/>
    <p:restoredTop sz="95346" autoAdjust="0"/>
  </p:normalViewPr>
  <p:slideViewPr>
    <p:cSldViewPr snapToGrid="0" snapToObjects="1" showGuides="1">
      <p:cViewPr varScale="1">
        <p:scale>
          <a:sx n="76" d="100"/>
          <a:sy n="76" d="100"/>
        </p:scale>
        <p:origin x="-18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6"/>
    </p:cViewPr>
  </p:sorterViewPr>
  <p:notesViewPr>
    <p:cSldViewPr snapToGrid="0" snapToObjects="1">
      <p:cViewPr varScale="1">
        <p:scale>
          <a:sx n="81" d="100"/>
          <a:sy n="81" d="100"/>
        </p:scale>
        <p:origin x="-204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.cityofevanston.org\departments\Library\Administration\BUDGET\Paul's%20Budget%20files\FY2021\Budgt2021_refer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.cityofevanston.org\departments\Library\Administration\BUDGET\Paul's%20Budget%20files\FY2022\Budget2022_referenc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.cityofevanston.org\departments\Library\Administration\BUDGET\Paul's%20Budget%20files\FY2022\Budget2022_reference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797504"/>
        <c:axId val="273799040"/>
      </c:barChart>
      <c:catAx>
        <c:axId val="27379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3799040"/>
        <c:crossesAt val="4000000"/>
        <c:auto val="1"/>
        <c:lblAlgn val="ctr"/>
        <c:lblOffset val="100"/>
        <c:noMultiLvlLbl val="0"/>
      </c:catAx>
      <c:valAx>
        <c:axId val="273799040"/>
        <c:scaling>
          <c:orientation val="minMax"/>
          <c:max val="7500000"/>
          <c:min val="4000000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273797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Overview!$D$20:$I$20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 YTD</c:v>
                </c:pt>
              </c:strCache>
            </c:strRef>
          </c:cat>
          <c:val>
            <c:numRef>
              <c:f>Overview!$D$21:$I$21</c:f>
              <c:numCache>
                <c:formatCode>_(* #,##0_);_(* \(#,##0\);_(* "-"_);_(@_)</c:formatCode>
                <c:ptCount val="6"/>
                <c:pt idx="0">
                  <c:v>6402176.2999999998</c:v>
                </c:pt>
                <c:pt idx="1">
                  <c:v>6471319.2599999998</c:v>
                </c:pt>
                <c:pt idx="2">
                  <c:v>7191146.21</c:v>
                </c:pt>
                <c:pt idx="3">
                  <c:v>7389495</c:v>
                </c:pt>
                <c:pt idx="4">
                  <c:v>7126538.7699999996</c:v>
                </c:pt>
                <c:pt idx="5">
                  <c:v>5284985.17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CD-42B4-A46D-15B3B094A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335232"/>
        <c:axId val="274336768"/>
      </c:barChart>
      <c:catAx>
        <c:axId val="2743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4336768"/>
        <c:crossesAt val="4000000"/>
        <c:auto val="1"/>
        <c:lblAlgn val="ctr"/>
        <c:lblOffset val="100"/>
        <c:noMultiLvlLbl val="0"/>
      </c:catAx>
      <c:valAx>
        <c:axId val="274336768"/>
        <c:scaling>
          <c:orientation val="minMax"/>
          <c:max val="7500000"/>
          <c:min val="4000000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27433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Overview!$F$35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Overview!$B$36:$B$42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Overview!$F$36:$F$42</c:f>
              <c:numCache>
                <c:formatCode>General</c:formatCode>
                <c:ptCount val="7"/>
                <c:pt idx="0">
                  <c:v>8.5500000000000007</c:v>
                </c:pt>
                <c:pt idx="1">
                  <c:v>8.77</c:v>
                </c:pt>
                <c:pt idx="2">
                  <c:v>21.84</c:v>
                </c:pt>
                <c:pt idx="3">
                  <c:v>8.8299999999999983</c:v>
                </c:pt>
                <c:pt idx="4">
                  <c:v>8.89</c:v>
                </c:pt>
                <c:pt idx="5">
                  <c:v>6.59</c:v>
                </c:pt>
                <c:pt idx="6">
                  <c:v>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5F-4F73-8736-002450F9FE0E}"/>
            </c:ext>
          </c:extLst>
        </c:ser>
        <c:ser>
          <c:idx val="1"/>
          <c:order val="1"/>
          <c:tx>
            <c:strRef>
              <c:f>Overview!$G$35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Overview!$B$36:$B$42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Overview!$G$36:$G$42</c:f>
              <c:numCache>
                <c:formatCode>General</c:formatCode>
                <c:ptCount val="7"/>
                <c:pt idx="0">
                  <c:v>8.68</c:v>
                </c:pt>
                <c:pt idx="1">
                  <c:v>8.77</c:v>
                </c:pt>
                <c:pt idx="2">
                  <c:v>22.37</c:v>
                </c:pt>
                <c:pt idx="3">
                  <c:v>15.54</c:v>
                </c:pt>
                <c:pt idx="4">
                  <c:v>9.16</c:v>
                </c:pt>
                <c:pt idx="5">
                  <c:v>6.79</c:v>
                </c:pt>
                <c:pt idx="6">
                  <c:v>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5F-4F73-8736-002450F9FE0E}"/>
            </c:ext>
          </c:extLst>
        </c:ser>
        <c:ser>
          <c:idx val="2"/>
          <c:order val="2"/>
          <c:tx>
            <c:strRef>
              <c:f>Overview!$H$35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Overview!$B$36:$B$42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Overview!$H$36:$H$42</c:f>
              <c:numCache>
                <c:formatCode>General</c:formatCode>
                <c:ptCount val="7"/>
                <c:pt idx="0">
                  <c:v>8.68</c:v>
                </c:pt>
                <c:pt idx="1">
                  <c:v>10.62</c:v>
                </c:pt>
                <c:pt idx="2">
                  <c:v>22.45</c:v>
                </c:pt>
                <c:pt idx="3">
                  <c:v>11.9</c:v>
                </c:pt>
                <c:pt idx="4">
                  <c:v>10.15</c:v>
                </c:pt>
                <c:pt idx="5">
                  <c:v>7.09</c:v>
                </c:pt>
                <c:pt idx="6">
                  <c:v>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5F-4F73-8736-002450F9FE0E}"/>
            </c:ext>
          </c:extLst>
        </c:ser>
        <c:ser>
          <c:idx val="3"/>
          <c:order val="3"/>
          <c:tx>
            <c:strRef>
              <c:f>Overview!$I$35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Overview!$B$36:$B$42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Overview!$I$36:$I$42</c:f>
              <c:numCache>
                <c:formatCode>General</c:formatCode>
                <c:ptCount val="7"/>
                <c:pt idx="0">
                  <c:v>8.68</c:v>
                </c:pt>
                <c:pt idx="1">
                  <c:v>10.62</c:v>
                </c:pt>
                <c:pt idx="2">
                  <c:v>22.39</c:v>
                </c:pt>
                <c:pt idx="3">
                  <c:v>12.02</c:v>
                </c:pt>
                <c:pt idx="4">
                  <c:v>10.15</c:v>
                </c:pt>
                <c:pt idx="5">
                  <c:v>7.19</c:v>
                </c:pt>
                <c:pt idx="6">
                  <c:v>7.34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5F-4F73-8736-002450F9F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77632"/>
        <c:axId val="138683520"/>
      </c:barChart>
      <c:catAx>
        <c:axId val="13867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683520"/>
        <c:crosses val="autoZero"/>
        <c:auto val="1"/>
        <c:lblAlgn val="ctr"/>
        <c:lblOffset val="100"/>
        <c:noMultiLvlLbl val="0"/>
      </c:catAx>
      <c:valAx>
        <c:axId val="13868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677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Full Time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Overview!$B$46:$B$52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Overview!$C$46:$C$52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12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94-4ABB-9420-122CE69D3C9F}"/>
            </c:ext>
          </c:extLst>
        </c:ser>
        <c:ser>
          <c:idx val="1"/>
          <c:order val="1"/>
          <c:tx>
            <c:v>Part Time</c:v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Overview!$B$46:$B$52</c:f>
              <c:strCache>
                <c:ptCount val="7"/>
                <c:pt idx="0">
                  <c:v>Early LL</c:v>
                </c:pt>
                <c:pt idx="1">
                  <c:v>Lifelong LL</c:v>
                </c:pt>
                <c:pt idx="2">
                  <c:v>Access</c:v>
                </c:pt>
                <c:pt idx="3">
                  <c:v>Engagement</c:v>
                </c:pt>
                <c:pt idx="4">
                  <c:v>Innov/Dig L</c:v>
                </c:pt>
                <c:pt idx="5">
                  <c:v>Maint</c:v>
                </c:pt>
                <c:pt idx="6">
                  <c:v>Admin</c:v>
                </c:pt>
              </c:strCache>
            </c:strRef>
          </c:cat>
          <c:val>
            <c:numRef>
              <c:f>Overview!$D$46:$D$52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21</c:v>
                </c:pt>
                <c:pt idx="3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94-4ABB-9420-122CE69D3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687104"/>
        <c:axId val="274688640"/>
      </c:barChart>
      <c:catAx>
        <c:axId val="27468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4688640"/>
        <c:crosses val="autoZero"/>
        <c:auto val="1"/>
        <c:lblAlgn val="ctr"/>
        <c:lblOffset val="100"/>
        <c:noMultiLvlLbl val="0"/>
      </c:catAx>
      <c:valAx>
        <c:axId val="27468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468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2020 Total Property Tax</a:t>
            </a:r>
            <a:r>
              <a:rPr lang="en-US" sz="1900" baseline="0" dirty="0">
                <a:latin typeface="Arial" panose="020B0604020202020204" pitchFamily="34" charset="0"/>
                <a:cs typeface="Arial" panose="020B0604020202020204" pitchFamily="34" charset="0"/>
              </a:rPr>
              <a:t> Bill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9061106717634547E-3"/>
          <c:y val="4.74606767739091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91470315260023"/>
          <c:y val="0.13021645823683803"/>
          <c:w val="0.54276205968550506"/>
          <c:h val="0.8396848335134579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735783027121609"/>
                  <c:y val="0.201395707889454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B3-49E2-A257-142B8E0401B9}"/>
                </c:ext>
              </c:extLst>
            </c:dLbl>
            <c:dLbl>
              <c:idx val="1"/>
              <c:layout>
                <c:manualLayout>
                  <c:x val="1.9696815464606849E-2"/>
                  <c:y val="6.755802583500591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3-49E2-A257-142B8E0401B9}"/>
                </c:ext>
              </c:extLst>
            </c:dLbl>
            <c:dLbl>
              <c:idx val="2"/>
              <c:layout>
                <c:manualLayout>
                  <c:x val="-0.17943574543676338"/>
                  <c:y val="-0.198302918017600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B3-49E2-A257-142B8E0401B9}"/>
                </c:ext>
              </c:extLst>
            </c:dLbl>
            <c:dLbl>
              <c:idx val="3"/>
              <c:layout>
                <c:manualLayout>
                  <c:x val="0.22151445898160069"/>
                  <c:y val="-3.4303329730842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B3-49E2-A257-142B8E0401B9}"/>
                </c:ext>
              </c:extLst>
            </c:dLbl>
            <c:dLbl>
              <c:idx val="4"/>
              <c:layout>
                <c:manualLayout>
                  <c:x val="-2.8475993732722572E-2"/>
                  <c:y val="5.539045854562297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B3-49E2-A257-142B8E040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'[for email (1).xlsx]Sheet1'!$A$6:$A$11</c:f>
              <c:strCache>
                <c:ptCount val="6"/>
                <c:pt idx="0">
                  <c:v>City of Evanston</c:v>
                </c:pt>
                <c:pt idx="1">
                  <c:v>Evanston Public Library</c:v>
                </c:pt>
                <c:pt idx="2">
                  <c:v>School District #65</c:v>
                </c:pt>
                <c:pt idx="3">
                  <c:v>School District #202</c:v>
                </c:pt>
                <c:pt idx="4">
                  <c:v>Cook County</c:v>
                </c:pt>
                <c:pt idx="5">
                  <c:v>Others</c:v>
                </c:pt>
              </c:strCache>
            </c:strRef>
          </c:cat>
          <c:val>
            <c:numRef>
              <c:f>'[for email (1).xlsx]Sheet1'!$I$6:$I$11</c:f>
              <c:numCache>
                <c:formatCode>_(* #,##0.0000_);_(* \(#,##0.0000\);_(* "-"??_);_(@_)</c:formatCode>
                <c:ptCount val="6"/>
                <c:pt idx="0">
                  <c:v>1.49</c:v>
                </c:pt>
                <c:pt idx="1">
                  <c:v>0.247</c:v>
                </c:pt>
                <c:pt idx="2">
                  <c:v>3.673</c:v>
                </c:pt>
                <c:pt idx="3">
                  <c:v>2.3290000000000002</c:v>
                </c:pt>
                <c:pt idx="4">
                  <c:v>0.58899999999999997</c:v>
                </c:pt>
                <c:pt idx="5">
                  <c:v>0.67800000000000005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B3-49E2-A257-142B8E0401B9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'[for email (1).xlsx]Sheet1'!$A$6:$A$11</c:f>
              <c:strCache>
                <c:ptCount val="6"/>
                <c:pt idx="0">
                  <c:v>City of Evanston</c:v>
                </c:pt>
                <c:pt idx="1">
                  <c:v>Evanston Public Library</c:v>
                </c:pt>
                <c:pt idx="2">
                  <c:v>School District #65</c:v>
                </c:pt>
                <c:pt idx="3">
                  <c:v>School District #202</c:v>
                </c:pt>
                <c:pt idx="4">
                  <c:v>Cook County</c:v>
                </c:pt>
                <c:pt idx="5">
                  <c:v>Others</c:v>
                </c:pt>
              </c:strCache>
            </c:strRef>
          </c:cat>
          <c:val>
            <c:numRef>
              <c:f>'[for email (1).xlsx]Sheet1'!$J$6:$J$11</c:f>
              <c:numCache>
                <c:formatCode>0%</c:formatCode>
                <c:ptCount val="6"/>
                <c:pt idx="0">
                  <c:v>0.16544525871641125</c:v>
                </c:pt>
                <c:pt idx="1">
                  <c:v>2.7426160337552737E-2</c:v>
                </c:pt>
                <c:pt idx="2">
                  <c:v>0.40783921829891173</c:v>
                </c:pt>
                <c:pt idx="3">
                  <c:v>0.25860537419498109</c:v>
                </c:pt>
                <c:pt idx="4">
                  <c:v>6.5400843881856519E-2</c:v>
                </c:pt>
                <c:pt idx="5">
                  <c:v>7.5283144570286467E-2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B3-49E2-A257-142B8E0401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C5455131-2C0B-435C-838A-6505E2030D4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r>
              <a:rPr lang="en-US"/>
              <a:t>2021 Budget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5A552C8-4C32-42D6-9DA3-90271356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62ED87C-FA30-43A3-8194-4E49FC2DF34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r>
              <a:rPr lang="en-US"/>
              <a:t>2021 Budget Request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E79934-D05A-40F8-85DA-62B0E3E1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12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616c998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2" tIns="93302" rIns="93302" bIns="93302" anchor="t" anchorCtr="0">
            <a:noAutofit/>
          </a:bodyPr>
          <a:lstStyle/>
          <a:p>
            <a:endParaRPr/>
          </a:p>
        </p:txBody>
      </p:sp>
      <p:sp>
        <p:nvSpPr>
          <p:cNvPr id="61" name="Google Shape;61;g3e616c9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616c998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2" tIns="93302" rIns="93302" bIns="93302" anchor="t" anchorCtr="0">
            <a:noAutofit/>
          </a:bodyPr>
          <a:lstStyle/>
          <a:p>
            <a:endParaRPr dirty="0"/>
          </a:p>
        </p:txBody>
      </p:sp>
      <p:sp>
        <p:nvSpPr>
          <p:cNvPr id="61" name="Google Shape;61;g3e616c9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616c998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2" tIns="93302" rIns="93302" bIns="93302" anchor="t" anchorCtr="0">
            <a:noAutofit/>
          </a:bodyPr>
          <a:lstStyle/>
          <a:p>
            <a:endParaRPr/>
          </a:p>
        </p:txBody>
      </p:sp>
      <p:sp>
        <p:nvSpPr>
          <p:cNvPr id="61" name="Google Shape;61;g3e616c9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616c998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2" tIns="93302" rIns="93302" bIns="93302" anchor="t" anchorCtr="0">
            <a:noAutofit/>
          </a:bodyPr>
          <a:lstStyle/>
          <a:p>
            <a:endParaRPr/>
          </a:p>
        </p:txBody>
      </p:sp>
      <p:sp>
        <p:nvSpPr>
          <p:cNvPr id="61" name="Google Shape;61;g3e616c9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3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3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3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6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7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7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8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7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9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0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79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5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59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Budget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7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1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280400" y="6297083"/>
            <a:ext cx="4065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36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400" y="6297082"/>
            <a:ext cx="406399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D97C6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6206" y="6055451"/>
            <a:ext cx="8211902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OE_Hpos_blk.eps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48" y="6172200"/>
            <a:ext cx="1568254" cy="425386"/>
          </a:xfrm>
          <a:prstGeom prst="rect">
            <a:avLst/>
          </a:prstGeom>
        </p:spPr>
      </p:pic>
      <p:sp>
        <p:nvSpPr>
          <p:cNvPr id="17" name="Footer Placeholder 3"/>
          <p:cNvSpPr txBox="1">
            <a:spLocks/>
          </p:cNvSpPr>
          <p:nvPr/>
        </p:nvSpPr>
        <p:spPr>
          <a:xfrm>
            <a:off x="5232397" y="63346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rgbClr val="4D97C6"/>
                </a:solidFill>
                <a:latin typeface="Trade Gothic LT Std Bold No. 2"/>
                <a:ea typeface="+mn-ea"/>
                <a:cs typeface="Trade Gothic LT St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latin typeface="Arial Narrow" panose="020B0606020202030204" pitchFamily="34" charset="0"/>
              </a:rPr>
              <a:t>City Manager’</a:t>
            </a:r>
            <a:r>
              <a:rPr lang="en-US" sz="1200" b="1" baseline="0" dirty="0">
                <a:latin typeface="Arial Narrow" panose="020B0606020202030204" pitchFamily="34" charset="0"/>
              </a:rPr>
              <a:t>s Office</a:t>
            </a:r>
            <a:endParaRPr lang="en-US" sz="1000" b="0" i="0" dirty="0">
              <a:latin typeface="Arial Narrow" panose="020B0606020202030204" pitchFamily="34" charset="0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18482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  <p:sldLayoutId id="2147483796" r:id="rId3"/>
    <p:sldLayoutId id="2147483821" r:id="rId4"/>
    <p:sldLayoutId id="2147483823" r:id="rId5"/>
    <p:sldLayoutId id="2147483825" r:id="rId6"/>
    <p:sldLayoutId id="2147483826" r:id="rId7"/>
    <p:sldLayoutId id="2147483827" r:id="rId8"/>
    <p:sldLayoutId id="2147483829" r:id="rId9"/>
    <p:sldLayoutId id="2147483809" r:id="rId10"/>
  </p:sldLayoutIdLst>
  <p:hf sldNum="0" hdr="0" dt="0"/>
  <p:txStyles>
    <p:titleStyle>
      <a:lvl1pPr algn="l" defTabSz="457200" rtl="0" eaLnBrk="1" latinLnBrk="0" hangingPunct="1">
        <a:lnSpc>
          <a:spcPts val="6700"/>
        </a:lnSpc>
        <a:spcBef>
          <a:spcPct val="0"/>
        </a:spcBef>
        <a:buNone/>
        <a:defRPr sz="7200" b="1" i="0" kern="1200" cap="all" spc="-430">
          <a:solidFill>
            <a:srgbClr val="4D97C6"/>
          </a:solidFill>
          <a:latin typeface="Trade Gothic LT Std"/>
          <a:ea typeface="+mj-ea"/>
          <a:cs typeface="Trade Gothic LT Std"/>
        </a:defRPr>
      </a:lvl1pPr>
    </p:titleStyle>
    <p:bodyStyle>
      <a:lvl1pPr marL="0" indent="0" algn="l" defTabSz="457200" rtl="0" eaLnBrk="1" latinLnBrk="0" hangingPunct="1">
        <a:lnSpc>
          <a:spcPts val="3500"/>
        </a:lnSpc>
        <a:spcBef>
          <a:spcPct val="20000"/>
        </a:spcBef>
        <a:buFont typeface="Arial"/>
        <a:buNone/>
        <a:defRPr sz="4000" b="0" i="0" kern="1200" baseline="0">
          <a:solidFill>
            <a:schemeClr val="tx1"/>
          </a:solidFill>
          <a:latin typeface="Trade Gothic LT Std Bold Condensed No. 20"/>
          <a:ea typeface="+mn-ea"/>
          <a:cs typeface="Trade Gothic LT Std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Trade Gothic LT Std"/>
          <a:ea typeface="+mn-ea"/>
          <a:cs typeface="Trade Gothic LT Std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632602"/>
            <a:ext cx="8229600" cy="984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cap="all" spc="-430">
                <a:solidFill>
                  <a:srgbClr val="4D97C6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endParaRPr lang="en-US" sz="8000" b="1" spc="-30" dirty="0">
              <a:latin typeface="Arial Narrow" panose="020B060602020203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475904" y="4958683"/>
            <a:ext cx="2122379" cy="41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0"/>
              </a:lnSpc>
            </a:pPr>
            <a:r>
              <a:rPr lang="en-US" sz="1400" b="0" i="0" kern="1200" spc="-30" baseline="0" dirty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September</a:t>
            </a:r>
            <a:r>
              <a:rPr lang="en-US" sz="1400" b="0" i="0" kern="1200" spc="-30" dirty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  8</a:t>
            </a:r>
            <a:r>
              <a:rPr lang="en-US" sz="1400" b="0" i="0" kern="1200" spc="-30" baseline="0" dirty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, 2021</a:t>
            </a: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932288" y="1531202"/>
            <a:ext cx="3813487" cy="755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4100"/>
              </a:lnSpc>
            </a:pPr>
            <a:r>
              <a:rPr lang="en-US" sz="3100" b="1" i="0" kern="1200" spc="-30" baseline="0" dirty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2022 Budget </a:t>
            </a:r>
            <a:r>
              <a:rPr lang="en-US" sz="3100" spc="-30" dirty="0">
                <a:solidFill>
                  <a:schemeClr val="tx1"/>
                </a:solidFill>
                <a:latin typeface="Arial Narrow" panose="020B0606020202030204" pitchFamily="34" charset="0"/>
              </a:rPr>
              <a:t>Request</a:t>
            </a:r>
            <a:endParaRPr lang="en-US" sz="3100" b="1" i="0" kern="1200" spc="-3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991346" y="4878710"/>
            <a:ext cx="5477819" cy="643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2400"/>
              </a:lnSpc>
            </a:pPr>
            <a:r>
              <a:rPr lang="en-US" sz="2100" spc="-10" dirty="0">
                <a:solidFill>
                  <a:schemeClr val="tx1"/>
                </a:solidFill>
                <a:latin typeface="Arial Narrow" panose="020B0606020202030204" pitchFamily="34" charset="0"/>
              </a:rPr>
              <a:t>Karen Danczak Lyons</a:t>
            </a:r>
            <a:endParaRPr lang="en-US" sz="2100" b="1" i="0" kern="1200" spc="-10" baseline="0" dirty="0">
              <a:solidFill>
                <a:schemeClr val="tx1"/>
              </a:solidFill>
              <a:latin typeface="Arial Narrow" panose="020B0606020202030204" pitchFamily="34" charset="0"/>
              <a:cs typeface="Trade Gothic LT Std"/>
            </a:endParaRPr>
          </a:p>
          <a:p>
            <a:pPr algn="l">
              <a:lnSpc>
                <a:spcPts val="2400"/>
              </a:lnSpc>
            </a:pPr>
            <a:r>
              <a:rPr lang="en-US" sz="2100" spc="-10" dirty="0">
                <a:solidFill>
                  <a:schemeClr val="tx1"/>
                </a:solidFill>
                <a:latin typeface="Arial Narrow" panose="020B0606020202030204" pitchFamily="34" charset="0"/>
              </a:rPr>
              <a:t>Executive Director</a:t>
            </a:r>
            <a:endParaRPr lang="en-US" sz="2100" b="1" i="0" kern="1200" spc="-10" baseline="0" dirty="0">
              <a:solidFill>
                <a:schemeClr val="tx1"/>
              </a:solidFill>
              <a:latin typeface="Arial Narrow" panose="020B0606020202030204" pitchFamily="34" charset="0"/>
              <a:cs typeface="Trade Gothic LT St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0819" y="816469"/>
            <a:ext cx="74771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4D97C6"/>
                </a:solidFill>
                <a:latin typeface="Arial Narrow"/>
              </a:rPr>
              <a:t>EVANSTON PUBLIC LIBRARY</a:t>
            </a:r>
            <a:endParaRPr lang="en-US" sz="4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3FD634A-9C71-4ADB-A4F0-28147ADB1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9" y="6038842"/>
            <a:ext cx="2575825" cy="59503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2798F3D-CFCB-4692-9DCF-DE2A8DDB69C9}"/>
              </a:ext>
            </a:extLst>
          </p:cNvPr>
          <p:cNvCxnSpPr>
            <a:cxnSpLocks/>
          </p:cNvCxnSpPr>
          <p:nvPr/>
        </p:nvCxnSpPr>
        <p:spPr>
          <a:xfrm>
            <a:off x="930819" y="5925312"/>
            <a:ext cx="7284571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749927-29E1-4B15-AD25-AA796E90C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3"/>
          <a:stretch/>
        </p:blipFill>
        <p:spPr>
          <a:xfrm>
            <a:off x="3440612" y="2070035"/>
            <a:ext cx="3527875" cy="2547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E0DEDC-E83C-48AE-A927-4226468E3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33" r="27168"/>
          <a:stretch/>
        </p:blipFill>
        <p:spPr>
          <a:xfrm>
            <a:off x="991346" y="2116741"/>
            <a:ext cx="2390209" cy="25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68170" y="491904"/>
            <a:ext cx="6063316" cy="6477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Staffing trends</a:t>
            </a:r>
            <a:endParaRPr lang="en-US" sz="20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170" y="1091979"/>
            <a:ext cx="541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Staffing by Business 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2524" y="5319296"/>
            <a:ext cx="652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FY2021: 78.03 FTE			FY2022: 78.39 FTE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C320AF-A937-43F5-8A72-4F22B334CD91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F6A2F6F-F5FC-4EFA-8A54-264DB3D36C1E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73FD8BD-6CA1-4B8D-8663-30EE64C18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DF63EE8-B614-4975-9984-D5C47E75CBC5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289111"/>
              </p:ext>
            </p:extLst>
          </p:nvPr>
        </p:nvGraphicFramePr>
        <p:xfrm>
          <a:off x="768170" y="1664507"/>
          <a:ext cx="7461429" cy="353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07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17460" y="649106"/>
            <a:ext cx="6063316" cy="6477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Wage increases</a:t>
            </a:r>
            <a:endParaRPr lang="en-US" sz="20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460" y="1301390"/>
            <a:ext cx="7709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AFSCME (American Federation of State, County and Municipal Employees)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General Wage Increases or Longevity pay, and Cost of Living Adjustment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C38C05-971C-4E3D-BFD7-6ADB32EAE819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2D71D56-490F-4AFE-899E-50BE419F4617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3B934DF-D2E7-4F96-8DD5-7856C9416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04118F2-AC7F-461A-B360-DF9098F59FC9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36D076C-2450-4F1D-A3D9-F001930AE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56516"/>
              </p:ext>
            </p:extLst>
          </p:nvPr>
        </p:nvGraphicFramePr>
        <p:xfrm>
          <a:off x="768170" y="2339692"/>
          <a:ext cx="7284570" cy="2813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940">
                  <a:extLst>
                    <a:ext uri="{9D8B030D-6E8A-4147-A177-3AD203B41FA5}">
                      <a16:colId xmlns:a16="http://schemas.microsoft.com/office/drawing/2014/main" xmlns="" val="2659516368"/>
                    </a:ext>
                  </a:extLst>
                </a:gridCol>
                <a:gridCol w="1172940">
                  <a:extLst>
                    <a:ext uri="{9D8B030D-6E8A-4147-A177-3AD203B41FA5}">
                      <a16:colId xmlns:a16="http://schemas.microsoft.com/office/drawing/2014/main" xmlns="" val="382782339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2119426308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3780511462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4200637742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2886201548"/>
                    </a:ext>
                  </a:extLst>
                </a:gridCol>
                <a:gridCol w="987738">
                  <a:extLst>
                    <a:ext uri="{9D8B030D-6E8A-4147-A177-3AD203B41FA5}">
                      <a16:colId xmlns:a16="http://schemas.microsoft.com/office/drawing/2014/main" xmlns="" val="587192446"/>
                    </a:ext>
                  </a:extLst>
                </a:gridCol>
              </a:tblGrid>
              <a:tr h="791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837733"/>
                  </a:ext>
                </a:extLst>
              </a:tr>
              <a:tr h="101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291855"/>
                  </a:ext>
                </a:extLst>
              </a:tr>
              <a:tr h="101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Union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2.25 %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09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0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7" y="244475"/>
            <a:ext cx="7835697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170" y="1311404"/>
            <a:ext cx="77914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adjustments will be driven by the course of action outlined in new Strategic Plan (expected completion early 2022)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68170" y="569250"/>
            <a:ext cx="8294910" cy="660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 err="1">
                <a:solidFill>
                  <a:srgbClr val="4D97C6"/>
                </a:solidFill>
                <a:latin typeface="Arial Narrow" panose="020B0606020202030204" pitchFamily="34" charset="0"/>
              </a:rPr>
              <a:t>PROposed</a:t>
            </a: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ADJUSTMENT Budget</a:t>
            </a: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C2EE7B5-E110-41DD-A70A-AB2DA9317F93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9B5C226-2891-464E-8D99-3340B00EB496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solidFill>
                    <a:prstClr val="black"/>
                  </a:solidFill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743CD8A-0008-40B8-96AD-1571007B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978F8B2-7974-4F23-BF7A-0DE38480A1AB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3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49298" y="540207"/>
            <a:ext cx="6887737" cy="5429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Capital BUDGET REQUEST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2D8101D-9B32-431C-B69C-0299C3E15E38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74BB9E6-A425-41FB-A14E-9D30A2C0686D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D47D4EC-8D1A-411F-A507-7113A4DF8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B3A61D3-708C-40D7-88A6-1B6827022A8D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342BA1-BD02-4F83-85AD-C71AC1285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773" y="1196660"/>
            <a:ext cx="2285236" cy="342352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13DC32A-FA1B-4E26-A028-95DA99250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53883"/>
              </p:ext>
            </p:extLst>
          </p:nvPr>
        </p:nvGraphicFramePr>
        <p:xfrm>
          <a:off x="767751" y="1196660"/>
          <a:ext cx="4839419" cy="45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8466">
                  <a:extLst>
                    <a:ext uri="{9D8B030D-6E8A-4147-A177-3AD203B41FA5}">
                      <a16:colId xmlns:a16="http://schemas.microsoft.com/office/drawing/2014/main" xmlns="" val="1077376362"/>
                    </a:ext>
                  </a:extLst>
                </a:gridCol>
                <a:gridCol w="1260953">
                  <a:extLst>
                    <a:ext uri="{9D8B030D-6E8A-4147-A177-3AD203B41FA5}">
                      <a16:colId xmlns:a16="http://schemas.microsoft.com/office/drawing/2014/main" xmlns="" val="1387198428"/>
                    </a:ext>
                  </a:extLst>
                </a:gridCol>
              </a:tblGrid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Improvement Plan 2020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97475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Restroom/Nursing room Remodel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7178302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Rescue Asst/Fire alarm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59386151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Painting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60924414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Modify Elevator Controls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30372218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Interior Painting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294807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Landscaping/Architectural Plans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60119276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Improvement Plan 2021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740342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Protection Maintenance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2103412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HVAC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13156746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Upgrades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06660165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 Maintenance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64096915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 Door Replacement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45471355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Improvement Plan 2022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356206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Mechanicals - Boilers/Fire 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47927974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 Study Analysis pending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57232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32261" y="485775"/>
            <a:ext cx="6887737" cy="5715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Property tax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485797"/>
              </p:ext>
            </p:extLst>
          </p:nvPr>
        </p:nvGraphicFramePr>
        <p:xfrm>
          <a:off x="735385" y="1002266"/>
          <a:ext cx="6887737" cy="508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76898" y="4385605"/>
            <a:ext cx="275272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EPL receives 3% of total tax paid by Evanston property owners.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76898" y="4942700"/>
            <a:ext cx="2752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Property tax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on track with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55%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overall collected. Second installment bills mailed in August, due in October.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1ED9938-BBC7-439B-A5B9-305A68545B0B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4327407-1FC9-43FD-8BD9-4B86DC25EA90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CB63B18-E1AB-44F6-832B-647A56BF4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5518A05-9317-4C2F-9721-9558678CA8D2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7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68731" y="760510"/>
            <a:ext cx="6887737" cy="5715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Property tax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31" y="1477534"/>
            <a:ext cx="43815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2022 Property Tax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9410B-9257-4328-927D-4E24C9475C77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485746E-9493-4864-B559-E3FC97B44D01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B147E36-34FE-4ABD-84B7-B814FEF4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47C1E4A-D283-4564-B5E3-54C7903806DF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C568253-A2CC-46AF-9E00-44B606C7C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57201"/>
              </p:ext>
            </p:extLst>
          </p:nvPr>
        </p:nvGraphicFramePr>
        <p:xfrm>
          <a:off x="768169" y="2076304"/>
          <a:ext cx="7284572" cy="2936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973">
                  <a:extLst>
                    <a:ext uri="{9D8B030D-6E8A-4147-A177-3AD203B41FA5}">
                      <a16:colId xmlns:a16="http://schemas.microsoft.com/office/drawing/2014/main" xmlns="" val="76937863"/>
                    </a:ext>
                  </a:extLst>
                </a:gridCol>
                <a:gridCol w="1673012">
                  <a:extLst>
                    <a:ext uri="{9D8B030D-6E8A-4147-A177-3AD203B41FA5}">
                      <a16:colId xmlns:a16="http://schemas.microsoft.com/office/drawing/2014/main" xmlns="" val="3429257497"/>
                    </a:ext>
                  </a:extLst>
                </a:gridCol>
                <a:gridCol w="1673012">
                  <a:extLst>
                    <a:ext uri="{9D8B030D-6E8A-4147-A177-3AD203B41FA5}">
                      <a16:colId xmlns:a16="http://schemas.microsoft.com/office/drawing/2014/main" xmlns="" val="2496987829"/>
                    </a:ext>
                  </a:extLst>
                </a:gridCol>
                <a:gridCol w="1777575">
                  <a:extLst>
                    <a:ext uri="{9D8B030D-6E8A-4147-A177-3AD203B41FA5}">
                      <a16:colId xmlns:a16="http://schemas.microsoft.com/office/drawing/2014/main" xmlns="" val="209311791"/>
                    </a:ext>
                  </a:extLst>
                </a:gridCol>
              </a:tblGrid>
              <a:tr h="904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Tax Levy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2809457"/>
                  </a:ext>
                </a:extLst>
              </a:tr>
              <a:tr h="6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185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158355"/>
                  </a:ext>
                </a:extLst>
              </a:tr>
              <a:tr h="6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187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667840"/>
                  </a:ext>
                </a:extLst>
              </a:tr>
              <a:tr h="677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7,882,000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63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68731" y="760510"/>
            <a:ext cx="6887737" cy="5715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Property tax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31" y="1429909"/>
            <a:ext cx="43815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Property Tax Bill estimation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51858"/>
              </p:ext>
            </p:extLst>
          </p:nvPr>
        </p:nvGraphicFramePr>
        <p:xfrm>
          <a:off x="768170" y="1912530"/>
          <a:ext cx="7360846" cy="3807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1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0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4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Value         of Property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Assessed Value                    of Property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Equalized Value  of Property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EPL </a:t>
                      </a:r>
                    </a:p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 Estimate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en-US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116,400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177,660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232,800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9410B-9257-4328-927D-4E24C9475C77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485746E-9493-4864-B559-E3FC97B44D01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B147E36-34FE-4ABD-84B7-B814FEF4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47C1E4A-D283-4564-B5E3-54C7903806DF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68170" y="598587"/>
            <a:ext cx="7754512" cy="5810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State of Illinois budget impact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0315" y="1624485"/>
            <a:ext cx="7642368" cy="4191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3500"/>
              </a:lnSpc>
              <a:spcBef>
                <a:spcPct val="20000"/>
              </a:spcBef>
              <a:buFont typeface="Arial"/>
              <a:buNone/>
              <a:defRPr sz="4000" b="0" i="0" kern="1200" baseline="0">
                <a:solidFill>
                  <a:schemeClr val="tx1"/>
                </a:solidFill>
                <a:latin typeface="Trade Gothic LT Std Bold Condensed No. 20"/>
                <a:ea typeface="+mn-ea"/>
                <a:cs typeface="Trade Gothic LT St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Trade Gothic LT Std"/>
                <a:ea typeface="+mn-ea"/>
                <a:cs typeface="Trade Gothic LT St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Annual Per Capita Grant from State had averaged $90K until 2015 when grant was cut to $57K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 grant was not received in 2017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$57K grant for 2017 in 2018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$97K grant for 2018 in 2018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$93K grant for 2019 in 2019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$93K grant for 2020 </a:t>
            </a:r>
          </a:p>
          <a:p>
            <a:pPr marL="285750" indent="-28575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$110K grant for 2021 as result of updated Per Capita calculation by State legislature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60B8641-DC5F-4396-8EBE-950C15D9ADF8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1AAEE7A-B739-4FFC-A995-E4FD9CB2B489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0183188-0BF1-4F64-9C20-882793DEC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D48469D-6A70-42AF-AB74-118DFE3D0942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05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389487" y="898525"/>
            <a:ext cx="7835697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endParaRPr lang="en-US" sz="3900" b="1" i="0" kern="1200" cap="all" spc="-70" baseline="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689677" y="676854"/>
            <a:ext cx="8294910" cy="561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next </a:t>
            </a: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steps</a:t>
            </a:r>
          </a:p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b="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</a:pP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5756632-7EB3-4F79-B39B-57B4364ED728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C749EA-3BC2-4A7D-BA62-59152C64C617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AB0C9E1-AB75-4F82-BD30-982E74746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999E7AD-ED6F-45CC-9FAA-28211932B172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415381-A863-4966-9609-16C2293699F5}"/>
              </a:ext>
            </a:extLst>
          </p:cNvPr>
          <p:cNvSpPr/>
          <p:nvPr/>
        </p:nvSpPr>
        <p:spPr>
          <a:xfrm>
            <a:off x="768170" y="1546225"/>
            <a:ext cx="76076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 22 –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Library Trustee Meeting with budget approval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 18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COE Proposed Budget Presentation at City Council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October, November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Budget Discussions at City Council, Ward Meetings, Town Hall, etc.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 20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Library Truth in Taxation Public Hearing on 2022 Budget and Tax Levy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8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COE Truth in Taxation Public Hearing at City Council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18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Library Trustee Meeting Adoption of tax levy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22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City Council Adoption of budget and tax levies</a:t>
            </a:r>
          </a:p>
        </p:txBody>
      </p:sp>
    </p:spTree>
    <p:extLst>
      <p:ext uri="{BB962C8B-B14F-4D97-AF65-F5344CB8AC3E}">
        <p14:creationId xmlns:p14="http://schemas.microsoft.com/office/powerpoint/2010/main" val="15032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B22F0C-01B5-4030-8D7E-2E4243C14CDC}"/>
              </a:ext>
            </a:extLst>
          </p:cNvPr>
          <p:cNvSpPr/>
          <p:nvPr/>
        </p:nvSpPr>
        <p:spPr>
          <a:xfrm>
            <a:off x="424501" y="4778575"/>
            <a:ext cx="8295001" cy="932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6"/>
          <p:cNvSpPr txBox="1"/>
          <p:nvPr/>
        </p:nvSpPr>
        <p:spPr>
          <a:xfrm>
            <a:off x="670709" y="390517"/>
            <a:ext cx="8048792" cy="81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Clr>
                <a:srgbClr val="4D97C6"/>
              </a:buClr>
              <a:buSzPts val="3900"/>
              <a:buFont typeface="Arial Narrow"/>
              <a:buNone/>
            </a:pPr>
            <a:r>
              <a:rPr lang="en" sz="3900" b="1" dirty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AGENDA</a:t>
            </a:r>
            <a:endParaRPr sz="3900" b="1" i="0" cap="none" dirty="0">
              <a:solidFill>
                <a:srgbClr val="4D97C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 useBgFill="1">
        <p:nvSpPr>
          <p:cNvPr id="64" name="Google Shape;64;p16"/>
          <p:cNvSpPr txBox="1"/>
          <p:nvPr/>
        </p:nvSpPr>
        <p:spPr>
          <a:xfrm>
            <a:off x="424501" y="1295492"/>
            <a:ext cx="7147874" cy="2914349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2022 Baseline Budget Request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2022 Adjusted Budget Request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2022 Capital Budget Request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Budget Process Next Steps</a:t>
            </a:r>
          </a:p>
          <a:p>
            <a:pPr lvl="1"/>
            <a:endParaRPr lang="en-US" sz="32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/>
            </a:r>
            <a:br>
              <a:rPr lang="en" sz="2800" b="1" dirty="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1C9EC4-1C03-4A9B-8840-A7467E3E6BAE}"/>
              </a:ext>
            </a:extLst>
          </p:cNvPr>
          <p:cNvGrpSpPr/>
          <p:nvPr/>
        </p:nvGrpSpPr>
        <p:grpSpPr>
          <a:xfrm>
            <a:off x="670709" y="5925312"/>
            <a:ext cx="7607660" cy="752211"/>
            <a:chOff x="670709" y="5925312"/>
            <a:chExt cx="7607660" cy="752211"/>
          </a:xfrm>
        </p:grpSpPr>
        <p:sp>
          <p:nvSpPr>
            <p:cNvPr id="3" name="TextBox 2"/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10A8B00-9296-4049-9083-E35433578AD0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07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/>
        </p:nvSpPr>
        <p:spPr>
          <a:xfrm>
            <a:off x="767396" y="392190"/>
            <a:ext cx="7952101" cy="86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2307"/>
              </a:lnSpc>
              <a:buClr>
                <a:srgbClr val="4D97C6"/>
              </a:buClr>
              <a:buSzPts val="3900"/>
              <a:buFont typeface="Arial Narrow"/>
              <a:buNone/>
            </a:pPr>
            <a:r>
              <a:rPr lang="en" sz="3900" b="1" dirty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2022 </a:t>
            </a:r>
            <a:r>
              <a:rPr lang="en" sz="3900" b="1" dirty="0" smtClean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FUNDS OVERVIEW</a:t>
            </a:r>
            <a:endParaRPr sz="3900" b="1" dirty="0">
              <a:solidFill>
                <a:srgbClr val="4D97C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8416F1-8D61-483F-9E14-D029C35DBD2C}"/>
              </a:ext>
            </a:extLst>
          </p:cNvPr>
          <p:cNvGrpSpPr/>
          <p:nvPr/>
        </p:nvGrpSpPr>
        <p:grpSpPr>
          <a:xfrm>
            <a:off x="768170" y="5882171"/>
            <a:ext cx="7607660" cy="752211"/>
            <a:chOff x="670709" y="5925312"/>
            <a:chExt cx="7607660" cy="7522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7CC2CE-C4FC-45F2-AD3C-E96DFDBFEA35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E72C038-D350-4B4A-83C7-BE9547345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30C6ACE-90C3-41D3-A077-2CB62AE34F6A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BFA4F2B-492A-4ED4-A221-4CC25542D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58992"/>
              </p:ext>
            </p:extLst>
          </p:nvPr>
        </p:nvGraphicFramePr>
        <p:xfrm>
          <a:off x="768170" y="1490473"/>
          <a:ext cx="7284571" cy="3971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418">
                  <a:extLst>
                    <a:ext uri="{9D8B030D-6E8A-4147-A177-3AD203B41FA5}">
                      <a16:colId xmlns:a16="http://schemas.microsoft.com/office/drawing/2014/main" xmlns="" val="4164834859"/>
                    </a:ext>
                  </a:extLst>
                </a:gridCol>
                <a:gridCol w="1151708">
                  <a:extLst>
                    <a:ext uri="{9D8B030D-6E8A-4147-A177-3AD203B41FA5}">
                      <a16:colId xmlns:a16="http://schemas.microsoft.com/office/drawing/2014/main" xmlns="" val="1471243665"/>
                    </a:ext>
                  </a:extLst>
                </a:gridCol>
                <a:gridCol w="1120582">
                  <a:extLst>
                    <a:ext uri="{9D8B030D-6E8A-4147-A177-3AD203B41FA5}">
                      <a16:colId xmlns:a16="http://schemas.microsoft.com/office/drawing/2014/main" xmlns="" val="2441806935"/>
                    </a:ext>
                  </a:extLst>
                </a:gridCol>
                <a:gridCol w="1172459">
                  <a:extLst>
                    <a:ext uri="{9D8B030D-6E8A-4147-A177-3AD203B41FA5}">
                      <a16:colId xmlns:a16="http://schemas.microsoft.com/office/drawing/2014/main" xmlns="" val="481969584"/>
                    </a:ext>
                  </a:extLst>
                </a:gridCol>
                <a:gridCol w="1182160">
                  <a:extLst>
                    <a:ext uri="{9D8B030D-6E8A-4147-A177-3AD203B41FA5}">
                      <a16:colId xmlns:a16="http://schemas.microsoft.com/office/drawing/2014/main" xmlns="" val="1241888133"/>
                    </a:ext>
                  </a:extLst>
                </a:gridCol>
                <a:gridCol w="955244">
                  <a:extLst>
                    <a:ext uri="{9D8B030D-6E8A-4147-A177-3AD203B41FA5}">
                      <a16:colId xmlns:a16="http://schemas.microsoft.com/office/drawing/2014/main" xmlns="" val="168823256"/>
                    </a:ext>
                  </a:extLst>
                </a:gridCol>
              </a:tblGrid>
              <a:tr h="59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837175"/>
                  </a:ext>
                </a:extLst>
              </a:tr>
              <a:tr h="662672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</a:t>
                      </a: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(Personnel)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5,161,176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5,831,013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5,910,018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6,081,975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0397959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</a:t>
                      </a: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(Non Personnel)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2,610,769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2,641,765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2,421,726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2,497,920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953361"/>
                  </a:ext>
                </a:extLst>
              </a:tr>
              <a:tr h="640521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Service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353,437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480,144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482,243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506,625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9577006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1,835,000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480,000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7216279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ctr" fontAlgn="b"/>
                      <a:endParaRPr lang="en-US" sz="12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9,960,382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9,495,922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9,262,987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9,566,520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7419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3AF67FA1-CBF5-4D5F-B83D-0FC2E2311C4C}"/>
              </a:ext>
            </a:extLst>
          </p:cNvPr>
          <p:cNvGraphicFramePr>
            <a:graphicFrameLocks noGrp="1"/>
          </p:cNvGraphicFramePr>
          <p:nvPr/>
        </p:nvGraphicFramePr>
        <p:xfrm>
          <a:off x="9756648" y="392277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3156227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53349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0276998-3EB7-48B6-98B2-0A7AEA97621D}"/>
              </a:ext>
            </a:extLst>
          </p:cNvPr>
          <p:cNvCxnSpPr>
            <a:cxnSpLocks/>
          </p:cNvCxnSpPr>
          <p:nvPr/>
        </p:nvCxnSpPr>
        <p:spPr>
          <a:xfrm>
            <a:off x="768170" y="3429000"/>
            <a:ext cx="7284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/>
        </p:nvSpPr>
        <p:spPr>
          <a:xfrm>
            <a:off x="771506" y="371780"/>
            <a:ext cx="7951331" cy="72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Clr>
                <a:srgbClr val="4D97C6"/>
              </a:buClr>
              <a:buSzPts val="3900"/>
              <a:buFont typeface="Arial Narrow"/>
              <a:buNone/>
            </a:pPr>
            <a:r>
              <a:rPr lang="en" sz="3900" b="1" dirty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EPL SERVICES</a:t>
            </a:r>
            <a:endParaRPr sz="3900" b="1" i="0" cap="none" dirty="0">
              <a:solidFill>
                <a:srgbClr val="4D97C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651354" y="1324759"/>
            <a:ext cx="4498320" cy="27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pandemic</a:t>
            </a: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reinforced that </a:t>
            </a: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EPL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 more than a building of books - it </a:t>
            </a: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 part of a social safety net that keeps our residents connected and informed.</a:t>
            </a:r>
            <a:endParaRPr lang="en-US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40000"/>
            </a:pPr>
            <a:endParaRPr lang="en-US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2020 Highlights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reimagining services as we </a:t>
            </a: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pivoted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virtual </a:t>
            </a: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 outdoor programs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curbside pickup and </a:t>
            </a: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shared technology in the midst of upheaval.</a:t>
            </a:r>
            <a:r>
              <a:rPr lang="en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/>
            </a:r>
            <a:br>
              <a:rPr lang="en" sz="2800" b="1" dirty="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5863912-D3E6-476A-AFFC-6CEEF382002F}"/>
              </a:ext>
            </a:extLst>
          </p:cNvPr>
          <p:cNvGrpSpPr/>
          <p:nvPr/>
        </p:nvGrpSpPr>
        <p:grpSpPr>
          <a:xfrm>
            <a:off x="768170" y="5882171"/>
            <a:ext cx="7607660" cy="752211"/>
            <a:chOff x="670709" y="5925312"/>
            <a:chExt cx="7607660" cy="7522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C139742-2E68-4426-A874-81F971FC3818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804BBB3-4F5E-45FF-96A9-46085D1A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A38F5A8-5C80-4412-A561-368E6D235837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E0DD56-BDC0-4C3A-848C-8A8F5636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137" y="752471"/>
            <a:ext cx="2918363" cy="1910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FCF886-621A-4D65-864C-F04F515D5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89" y="2670314"/>
            <a:ext cx="2572048" cy="1714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7FA0D39-00DB-4D2F-B25D-B9B0A4865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628" y="4317186"/>
            <a:ext cx="2144872" cy="1429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458DE2E-F485-4BA8-ACC2-0286D700D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952" y="2599653"/>
            <a:ext cx="1196995" cy="17678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EE38802-8310-4FFF-ACAC-498CB5070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1615" y="4317186"/>
            <a:ext cx="2108059" cy="14059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45AB800-7D8F-4156-866E-3903C5D90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9674" y="4152344"/>
            <a:ext cx="1454441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/>
        </p:nvSpPr>
        <p:spPr>
          <a:xfrm>
            <a:off x="768169" y="390517"/>
            <a:ext cx="7951331" cy="6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Clr>
                <a:srgbClr val="4D97C6"/>
              </a:buClr>
              <a:buSzPts val="3900"/>
              <a:buFont typeface="Arial Narrow"/>
              <a:buNone/>
            </a:pPr>
            <a:r>
              <a:rPr lang="en" sz="3900" b="1" dirty="0">
                <a:solidFill>
                  <a:srgbClr val="4D97C6"/>
                </a:solidFill>
                <a:latin typeface="Arial Narrow"/>
                <a:ea typeface="Arial Narrow"/>
                <a:cs typeface="Arial Narrow"/>
                <a:sym typeface="Arial Narrow"/>
              </a:rPr>
              <a:t>2020 OUTPUT MEASURES</a:t>
            </a:r>
            <a:endParaRPr sz="3900" b="1" i="0" cap="none" dirty="0">
              <a:solidFill>
                <a:srgbClr val="4D97C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923445" y="1279840"/>
            <a:ext cx="8125664" cy="51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3,349 new library cards issued in 2020 (including 1865 e-cards)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 virtual programs for all ages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1,289 total programs for all ages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program attendance: 13,200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program attendance: 21,220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Channel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Views:  61,333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60 new Early Literacy programs created for on demand viewing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243,630 digital items circulated (up 55% from 2019)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733,309 physical and digital materials circulated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appointments for one-on-one tech support sessions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 Technology classes</a:t>
            </a:r>
          </a:p>
          <a:p>
            <a:pPr marL="342900" indent="-34290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36,973 registered borrowers with active cards</a:t>
            </a:r>
            <a:r>
              <a:rPr lang="en" b="1" dirty="0">
                <a:solidFill>
                  <a:srgbClr val="222222"/>
                </a:solidFill>
                <a:highlight>
                  <a:srgbClr val="FFFFFF"/>
                </a:highlight>
              </a:rPr>
              <a:t/>
            </a:r>
            <a:br>
              <a:rPr lang="en" b="1" dirty="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3060D00-2186-4698-937C-682AF2413D9B}"/>
              </a:ext>
            </a:extLst>
          </p:cNvPr>
          <p:cNvGrpSpPr/>
          <p:nvPr/>
        </p:nvGrpSpPr>
        <p:grpSpPr>
          <a:xfrm>
            <a:off x="768170" y="5882171"/>
            <a:ext cx="7607660" cy="752211"/>
            <a:chOff x="670709" y="5925312"/>
            <a:chExt cx="7607660" cy="7522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5CA8BD3-DBCD-4409-8583-F911DA8B2440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D122F0B-EFFF-4DB8-8DE3-03847A945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F4D7B05-085B-430F-8530-A30E2C6E7A21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9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7" y="244475"/>
            <a:ext cx="7835697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endParaRPr lang="en-US" sz="3900" b="1" i="0" kern="1200" cap="all" spc="-70" baseline="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849090" y="569250"/>
            <a:ext cx="8294910" cy="660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OPERATING BUDGET (Fund 185)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C2EE7B5-E110-41DD-A70A-AB2DA9317F93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9B5C226-2891-464E-8D99-3340B00EB496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743CD8A-0008-40B8-96AD-1571007B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978F8B2-7974-4F23-BF7A-0DE38480A1AB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4352A2AD-0D59-48D0-8AD1-38B696B6B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36221"/>
              </p:ext>
            </p:extLst>
          </p:nvPr>
        </p:nvGraphicFramePr>
        <p:xfrm>
          <a:off x="849089" y="1554468"/>
          <a:ext cx="7203651" cy="3357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0856">
                  <a:extLst>
                    <a:ext uri="{9D8B030D-6E8A-4147-A177-3AD203B41FA5}">
                      <a16:colId xmlns:a16="http://schemas.microsoft.com/office/drawing/2014/main" xmlns="" val="2532509926"/>
                    </a:ext>
                  </a:extLst>
                </a:gridCol>
                <a:gridCol w="1528176">
                  <a:extLst>
                    <a:ext uri="{9D8B030D-6E8A-4147-A177-3AD203B41FA5}">
                      <a16:colId xmlns:a16="http://schemas.microsoft.com/office/drawing/2014/main" xmlns="" val="2471319544"/>
                    </a:ext>
                  </a:extLst>
                </a:gridCol>
                <a:gridCol w="1440493">
                  <a:extLst>
                    <a:ext uri="{9D8B030D-6E8A-4147-A177-3AD203B41FA5}">
                      <a16:colId xmlns:a16="http://schemas.microsoft.com/office/drawing/2014/main" xmlns="" val="3272941133"/>
                    </a:ext>
                  </a:extLst>
                </a:gridCol>
                <a:gridCol w="1322538">
                  <a:extLst>
                    <a:ext uri="{9D8B030D-6E8A-4147-A177-3AD203B41FA5}">
                      <a16:colId xmlns:a16="http://schemas.microsoft.com/office/drawing/2014/main" xmlns="" val="1462423993"/>
                    </a:ext>
                  </a:extLst>
                </a:gridCol>
                <a:gridCol w="1381588">
                  <a:extLst>
                    <a:ext uri="{9D8B030D-6E8A-4147-A177-3AD203B41FA5}">
                      <a16:colId xmlns:a16="http://schemas.microsoft.com/office/drawing/2014/main" xmlns="" val="4243047243"/>
                    </a:ext>
                  </a:extLst>
                </a:gridCol>
              </a:tblGrid>
              <a:tr h="52223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663912"/>
                  </a:ext>
                </a:extLst>
              </a:tr>
              <a:tr h="945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5,254,036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5,807,311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5,910,018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6,081,975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2394050"/>
                  </a:ext>
                </a:extLst>
              </a:tr>
              <a:tr h="945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Personnel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2,576,769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2,662,430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2,421,726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2,497,920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1065931"/>
                  </a:ext>
                </a:extLst>
              </a:tr>
              <a:tr h="945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7,830,805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8,469,741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8,331,744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8,579,895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92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68170" y="575191"/>
            <a:ext cx="6063316" cy="55614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Budget trends - expenses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302" y="1141159"/>
            <a:ext cx="59850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Annual Operating Budget Expenditures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1C7A34-E49A-4E92-B96D-648565BE3421}"/>
              </a:ext>
            </a:extLst>
          </p:cNvPr>
          <p:cNvGrpSpPr/>
          <p:nvPr/>
        </p:nvGrpSpPr>
        <p:grpSpPr>
          <a:xfrm>
            <a:off x="768170" y="5882171"/>
            <a:ext cx="7607660" cy="752211"/>
            <a:chOff x="670709" y="5925312"/>
            <a:chExt cx="7607660" cy="752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A6AE8A-44D9-4B99-A54F-281EBFF57F16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535ECA6-A4B6-4F6F-A6A9-A9E631E10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FB8F14A-A73F-44BE-B5BA-7AB34A13A339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67328"/>
              </p:ext>
            </p:extLst>
          </p:nvPr>
        </p:nvGraphicFramePr>
        <p:xfrm>
          <a:off x="10477513" y="2360822"/>
          <a:ext cx="7086526" cy="373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792808"/>
              </p:ext>
            </p:extLst>
          </p:nvPr>
        </p:nvGraphicFramePr>
        <p:xfrm>
          <a:off x="742950" y="1581405"/>
          <a:ext cx="7284570" cy="413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19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525092" y="501579"/>
            <a:ext cx="6063316" cy="6477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organization chart</a:t>
            </a:r>
            <a:endParaRPr lang="en-US" sz="20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908" y="1104900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4076B98-8F94-4830-BF3D-B3CE75392EA3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E1F84DF-C1B7-4B9C-85D5-05BE133A19C9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C8A4825-37FF-4A94-8429-C97C605BA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4E046F3-B5B8-42D3-921E-5BADDBAE4EB3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892989-2C18-401A-845E-0678DDE92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4" y="1174412"/>
            <a:ext cx="8229591" cy="46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740589" y="425606"/>
            <a:ext cx="6063316" cy="6477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Staffing trends</a:t>
            </a:r>
            <a:endParaRPr lang="en-US" sz="20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7450" y="6173258"/>
            <a:ext cx="2209800" cy="51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589" y="1180330"/>
            <a:ext cx="541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Full Time Equivalents by Business Unit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C38C05-971C-4E3D-BFD7-6ADB32EAE819}"/>
              </a:ext>
            </a:extLst>
          </p:cNvPr>
          <p:cNvGrpSpPr/>
          <p:nvPr/>
        </p:nvGrpSpPr>
        <p:grpSpPr>
          <a:xfrm>
            <a:off x="768170" y="5934075"/>
            <a:ext cx="7607660" cy="752211"/>
            <a:chOff x="670709" y="5925312"/>
            <a:chExt cx="7607660" cy="7522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2D71D56-490F-4AFE-899E-50BE419F4617}"/>
                </a:ext>
              </a:extLst>
            </p:cNvPr>
            <p:cNvSpPr txBox="1"/>
            <p:nvPr/>
          </p:nvSpPr>
          <p:spPr>
            <a:xfrm>
              <a:off x="6053328" y="6139362"/>
              <a:ext cx="2225041" cy="53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spc="-30" dirty="0">
                  <a:latin typeface="Arial Narrow" panose="020B0606020202030204" pitchFamily="34" charset="0"/>
                  <a:cs typeface="Trade Gothic LT Std"/>
                </a:rPr>
                <a:t>2022 Budget </a:t>
              </a:r>
              <a:r>
                <a:rPr lang="en-US" spc="-30" dirty="0">
                  <a:latin typeface="Arial Narrow" panose="020B0606020202030204" pitchFamily="34" charset="0"/>
                </a:rPr>
                <a:t>Request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3B934DF-D2E7-4F96-8DD5-7856C9416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09" y="6038842"/>
              <a:ext cx="2575825" cy="59503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04118F2-AC7F-461A-B360-DF9098F59FC9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" y="5925312"/>
              <a:ext cx="7284571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491463"/>
              </p:ext>
            </p:extLst>
          </p:nvPr>
        </p:nvGraphicFramePr>
        <p:xfrm>
          <a:off x="740589" y="1936519"/>
          <a:ext cx="7635241" cy="360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89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_TradeGothic_AdminSer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7280</TotalTime>
  <Words>827</Words>
  <Application>Microsoft Office PowerPoint</Application>
  <PresentationFormat>On-screen Show (4:3)</PresentationFormat>
  <Paragraphs>324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Presentation Template_TradeGothic_AdminServ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Frye</dc:creator>
  <cp:lastModifiedBy>Campbell, Teri</cp:lastModifiedBy>
  <cp:revision>339</cp:revision>
  <cp:lastPrinted>2021-09-07T20:30:13Z</cp:lastPrinted>
  <dcterms:created xsi:type="dcterms:W3CDTF">2014-06-20T20:53:05Z</dcterms:created>
  <dcterms:modified xsi:type="dcterms:W3CDTF">2021-09-08T19:40:51Z</dcterms:modified>
</cp:coreProperties>
</file>