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71" r:id="rId5"/>
    <p:sldId id="458" r:id="rId6"/>
    <p:sldId id="416" r:id="rId7"/>
    <p:sldId id="452" r:id="rId8"/>
    <p:sldId id="453" r:id="rId9"/>
    <p:sldId id="433" r:id="rId10"/>
    <p:sldId id="438" r:id="rId11"/>
    <p:sldId id="459" r:id="rId12"/>
    <p:sldId id="461" r:id="rId13"/>
    <p:sldId id="460" r:id="rId14"/>
    <p:sldId id="378" r:id="rId15"/>
  </p:sldIdLst>
  <p:sldSz cx="12188825" cy="6858000"/>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Foster" initials="BF" lastIdx="1" clrIdx="0"/>
  <p:cmAuthor id="2" name="Kristen Cullotta" initials="KC" lastIdx="1" clrIdx="1"/>
  <p:cmAuthor id="3" name="Megan Hammond" initials="M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46E"/>
    <a:srgbClr val="00828F"/>
    <a:srgbClr val="1D8053"/>
    <a:srgbClr val="20509B"/>
    <a:srgbClr val="1A9DAC"/>
    <a:srgbClr val="FC7A0D"/>
    <a:srgbClr val="E4A41D"/>
    <a:srgbClr val="FFC841"/>
    <a:srgbClr val="8BA628"/>
    <a:srgbClr val="007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CF258-9760-41A9-ABC8-FD9A1B1C175B}" v="37" dt="2024-07-10T16:25:31.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94238" autoAdjust="0"/>
  </p:normalViewPr>
  <p:slideViewPr>
    <p:cSldViewPr>
      <p:cViewPr varScale="1">
        <p:scale>
          <a:sx n="104" d="100"/>
          <a:sy n="104" d="100"/>
        </p:scale>
        <p:origin x="1092" y="108"/>
      </p:cViewPr>
      <p:guideLst>
        <p:guide orient="horz" pos="2160"/>
        <p:guide pos="288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8" tIns="46589" rIns="93178"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8" tIns="46589" rIns="93178" bIns="46589" rtlCol="0"/>
          <a:lstStyle>
            <a:lvl1pPr algn="r">
              <a:defRPr sz="1200"/>
            </a:lvl1pPr>
          </a:lstStyle>
          <a:p>
            <a:fld id="{99B95CAE-E665-4C34-9F30-A88058EFE8D8}" type="datetimeFigureOut">
              <a:rPr lang="en-US" smtClean="0"/>
              <a:t>7/10/2024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8" tIns="46589" rIns="93178"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8" tIns="46589" rIns="93178" bIns="46589" rtlCol="0" anchor="b"/>
          <a:lstStyle>
            <a:lvl1pPr algn="r">
              <a:defRPr sz="1200"/>
            </a:lvl1pPr>
          </a:lstStyle>
          <a:p>
            <a:fld id="{DC12BB6E-BAE5-41DB-B10B-47F5AB661576}" type="slidenum">
              <a:rPr lang="en-US" smtClean="0"/>
              <a:t>‹#›</a:t>
            </a:fld>
            <a:endParaRPr lang="en-US"/>
          </a:p>
        </p:txBody>
      </p:sp>
    </p:spTree>
    <p:extLst>
      <p:ext uri="{BB962C8B-B14F-4D97-AF65-F5344CB8AC3E}">
        <p14:creationId xmlns:p14="http://schemas.microsoft.com/office/powerpoint/2010/main" val="4281189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8" tIns="46589" rIns="93178"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8" tIns="46589" rIns="93178" bIns="46589" rtlCol="0"/>
          <a:lstStyle>
            <a:lvl1pPr algn="r">
              <a:defRPr sz="1200"/>
            </a:lvl1pPr>
          </a:lstStyle>
          <a:p>
            <a:fld id="{337985D2-AADE-4F59-961F-9380D369A0F6}" type="datetimeFigureOut">
              <a:rPr lang="en-US" smtClean="0"/>
              <a:t>7/10/2024</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8" tIns="46589" rIns="93178"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8" tIns="46589" rIns="93178"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8" tIns="46589" rIns="93178"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8" tIns="46589" rIns="93178" bIns="46589" rtlCol="0" anchor="b"/>
          <a:lstStyle>
            <a:lvl1pPr algn="r">
              <a:defRPr sz="1200"/>
            </a:lvl1pPr>
          </a:lstStyle>
          <a:p>
            <a:fld id="{155019BD-685A-4F03-917A-D78F16105149}" type="slidenum">
              <a:rPr lang="en-US" smtClean="0"/>
              <a:t>‹#›</a:t>
            </a:fld>
            <a:endParaRPr lang="en-US"/>
          </a:p>
        </p:txBody>
      </p:sp>
    </p:spTree>
    <p:extLst>
      <p:ext uri="{BB962C8B-B14F-4D97-AF65-F5344CB8AC3E}">
        <p14:creationId xmlns:p14="http://schemas.microsoft.com/office/powerpoint/2010/main" val="421678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1</a:t>
            </a:fld>
            <a:endParaRPr lang="en-US"/>
          </a:p>
        </p:txBody>
      </p:sp>
    </p:spTree>
    <p:extLst>
      <p:ext uri="{BB962C8B-B14F-4D97-AF65-F5344CB8AC3E}">
        <p14:creationId xmlns:p14="http://schemas.microsoft.com/office/powerpoint/2010/main" val="80369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2</a:t>
            </a:fld>
            <a:endParaRPr lang="en-US"/>
          </a:p>
        </p:txBody>
      </p:sp>
    </p:spTree>
    <p:extLst>
      <p:ext uri="{BB962C8B-B14F-4D97-AF65-F5344CB8AC3E}">
        <p14:creationId xmlns:p14="http://schemas.microsoft.com/office/powerpoint/2010/main" val="291291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3</a:t>
            </a:fld>
            <a:endParaRPr lang="en-US"/>
          </a:p>
        </p:txBody>
      </p:sp>
    </p:spTree>
    <p:extLst>
      <p:ext uri="{BB962C8B-B14F-4D97-AF65-F5344CB8AC3E}">
        <p14:creationId xmlns:p14="http://schemas.microsoft.com/office/powerpoint/2010/main" val="349141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6</a:t>
            </a:fld>
            <a:endParaRPr lang="en-US"/>
          </a:p>
        </p:txBody>
      </p:sp>
    </p:spTree>
    <p:extLst>
      <p:ext uri="{BB962C8B-B14F-4D97-AF65-F5344CB8AC3E}">
        <p14:creationId xmlns:p14="http://schemas.microsoft.com/office/powerpoint/2010/main" val="145192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7</a:t>
            </a:fld>
            <a:endParaRPr lang="en-US"/>
          </a:p>
        </p:txBody>
      </p:sp>
    </p:spTree>
    <p:extLst>
      <p:ext uri="{BB962C8B-B14F-4D97-AF65-F5344CB8AC3E}">
        <p14:creationId xmlns:p14="http://schemas.microsoft.com/office/powerpoint/2010/main" val="112715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8</a:t>
            </a:fld>
            <a:endParaRPr lang="en-US"/>
          </a:p>
        </p:txBody>
      </p:sp>
    </p:spTree>
    <p:extLst>
      <p:ext uri="{BB962C8B-B14F-4D97-AF65-F5344CB8AC3E}">
        <p14:creationId xmlns:p14="http://schemas.microsoft.com/office/powerpoint/2010/main" val="329925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9</a:t>
            </a:fld>
            <a:endParaRPr lang="en-US"/>
          </a:p>
        </p:txBody>
      </p:sp>
    </p:spTree>
    <p:extLst>
      <p:ext uri="{BB962C8B-B14F-4D97-AF65-F5344CB8AC3E}">
        <p14:creationId xmlns:p14="http://schemas.microsoft.com/office/powerpoint/2010/main" val="355298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10</a:t>
            </a:fld>
            <a:endParaRPr lang="en-US"/>
          </a:p>
        </p:txBody>
      </p:sp>
    </p:spTree>
    <p:extLst>
      <p:ext uri="{BB962C8B-B14F-4D97-AF65-F5344CB8AC3E}">
        <p14:creationId xmlns:p14="http://schemas.microsoft.com/office/powerpoint/2010/main" val="129427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019BD-685A-4F03-917A-D78F16105149}" type="slidenum">
              <a:rPr lang="en-US" smtClean="0"/>
              <a:t>11</a:t>
            </a:fld>
            <a:endParaRPr lang="en-US"/>
          </a:p>
        </p:txBody>
      </p:sp>
    </p:spTree>
    <p:extLst>
      <p:ext uri="{BB962C8B-B14F-4D97-AF65-F5344CB8AC3E}">
        <p14:creationId xmlns:p14="http://schemas.microsoft.com/office/powerpoint/2010/main" val="133708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967D79-C9D8-4330-8D7C-9D67E81EC6E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259616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7D79-C9D8-4330-8D7C-9D67E81EC6E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19013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7D79-C9D8-4330-8D7C-9D67E81EC6E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368221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67D79-C9D8-4330-8D7C-9D67E81EC6E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380724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67D79-C9D8-4330-8D7C-9D67E81EC6E8}"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309802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67D79-C9D8-4330-8D7C-9D67E81EC6E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233169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4"/>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4"/>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67D79-C9D8-4330-8D7C-9D67E81EC6E8}"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168007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67D79-C9D8-4330-8D7C-9D67E81EC6E8}"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162924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67D79-C9D8-4330-8D7C-9D67E81EC6E8}"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315764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67D79-C9D8-4330-8D7C-9D67E81EC6E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49831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67D79-C9D8-4330-8D7C-9D67E81EC6E8}"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DD70E-7E92-4941-B31C-AB486FB1F1AC}" type="slidenum">
              <a:rPr lang="en-US" smtClean="0"/>
              <a:t>‹#›</a:t>
            </a:fld>
            <a:endParaRPr lang="en-US"/>
          </a:p>
        </p:txBody>
      </p:sp>
    </p:spTree>
    <p:extLst>
      <p:ext uri="{BB962C8B-B14F-4D97-AF65-F5344CB8AC3E}">
        <p14:creationId xmlns:p14="http://schemas.microsoft.com/office/powerpoint/2010/main" val="291502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67D79-C9D8-4330-8D7C-9D67E81EC6E8}" type="datetimeFigureOut">
              <a:rPr lang="en-US" smtClean="0"/>
              <a:t>7/10/2024</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DD70E-7E92-4941-B31C-AB486FB1F1AC}" type="slidenum">
              <a:rPr lang="en-US" smtClean="0"/>
              <a:t>‹#›</a:t>
            </a:fld>
            <a:endParaRPr lang="en-US"/>
          </a:p>
        </p:txBody>
      </p:sp>
    </p:spTree>
    <p:extLst>
      <p:ext uri="{BB962C8B-B14F-4D97-AF65-F5344CB8AC3E}">
        <p14:creationId xmlns:p14="http://schemas.microsoft.com/office/powerpoint/2010/main" val="131959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0012" y="5791200"/>
            <a:ext cx="2895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1812" y="4162527"/>
            <a:ext cx="11125200" cy="1149802"/>
          </a:xfrm>
          <a:prstGeom prst="rect">
            <a:avLst/>
          </a:prstGeom>
          <a:noFill/>
        </p:spPr>
        <p:txBody>
          <a:bodyPr wrap="square" rtlCol="0" anchor="ctr">
            <a:spAutoFit/>
          </a:bodyPr>
          <a:lstStyle/>
          <a:p>
            <a:pPr algn="ctr">
              <a:lnSpc>
                <a:spcPts val="4400"/>
              </a:lnSpc>
            </a:pPr>
            <a:r>
              <a:rPr lang="en-US" sz="4000" b="1" cap="all" dirty="0">
                <a:solidFill>
                  <a:srgbClr val="00828F"/>
                </a:solidFill>
                <a:latin typeface="Arial" panose="020B0604020202020204" pitchFamily="34" charset="0"/>
                <a:cs typeface="Arial" panose="020B0604020202020204" pitchFamily="34" charset="0"/>
              </a:rPr>
              <a:t>Evanston Library Board Meeting</a:t>
            </a:r>
            <a:endParaRPr lang="en-US" sz="2000" b="1" cap="all" dirty="0">
              <a:solidFill>
                <a:srgbClr val="00828F"/>
              </a:solidFill>
              <a:latin typeface="Arial" panose="020B0604020202020204" pitchFamily="34" charset="0"/>
              <a:cs typeface="Arial" panose="020B0604020202020204" pitchFamily="34" charset="0"/>
            </a:endParaRPr>
          </a:p>
          <a:p>
            <a:pPr algn="ctr">
              <a:lnSpc>
                <a:spcPts val="4400"/>
              </a:lnSpc>
            </a:pPr>
            <a:r>
              <a:rPr lang="en-US" sz="2400" b="1" cap="all" dirty="0">
                <a:solidFill>
                  <a:srgbClr val="00828F"/>
                </a:solidFill>
                <a:latin typeface="Arial" panose="020B0604020202020204" pitchFamily="34" charset="0"/>
                <a:cs typeface="Arial" panose="020B0604020202020204" pitchFamily="34" charset="0"/>
              </a:rPr>
              <a:t>July 17</a:t>
            </a:r>
            <a:r>
              <a:rPr lang="en-US" sz="2400" b="1" cap="all" baseline="30000" dirty="0">
                <a:solidFill>
                  <a:srgbClr val="00828F"/>
                </a:solidFill>
                <a:latin typeface="Arial" panose="020B0604020202020204" pitchFamily="34" charset="0"/>
                <a:cs typeface="Arial" panose="020B0604020202020204" pitchFamily="34" charset="0"/>
              </a:rPr>
              <a:t>th</a:t>
            </a:r>
            <a:r>
              <a:rPr lang="en-US" sz="2400" b="1" cap="all" dirty="0">
                <a:solidFill>
                  <a:srgbClr val="00828F"/>
                </a:solidFill>
                <a:latin typeface="Arial" panose="020B0604020202020204" pitchFamily="34" charset="0"/>
                <a:cs typeface="Arial" panose="020B0604020202020204" pitchFamily="34" charset="0"/>
              </a:rPr>
              <a:t>, 2024</a:t>
            </a:r>
          </a:p>
        </p:txBody>
      </p:sp>
      <p:cxnSp>
        <p:nvCxnSpPr>
          <p:cNvPr id="9" name="Straight Connector 8"/>
          <p:cNvCxnSpPr>
            <a:cxnSpLocks/>
          </p:cNvCxnSpPr>
          <p:nvPr/>
        </p:nvCxnSpPr>
        <p:spPr>
          <a:xfrm>
            <a:off x="836612" y="3505200"/>
            <a:ext cx="10515600"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ED59EE-389F-1F4F-AB69-BE1B0EC429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88825" cy="923919"/>
          </a:xfrm>
          <a:prstGeom prst="rect">
            <a:avLst/>
          </a:prstGeom>
        </p:spPr>
      </p:pic>
      <p:pic>
        <p:nvPicPr>
          <p:cNvPr id="10" name="Picture 9">
            <a:extLst>
              <a:ext uri="{FF2B5EF4-FFF2-40B4-BE49-F238E27FC236}">
                <a16:creationId xmlns:a16="http://schemas.microsoft.com/office/drawing/2014/main" id="{3878738F-A94B-F046-88F8-14654B8055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4343" y="5934081"/>
            <a:ext cx="12188825" cy="923919"/>
          </a:xfrm>
          <a:prstGeom prst="rect">
            <a:avLst/>
          </a:prstGeom>
        </p:spPr>
      </p:pic>
      <p:pic>
        <p:nvPicPr>
          <p:cNvPr id="3" name="Picture 2">
            <a:extLst>
              <a:ext uri="{FF2B5EF4-FFF2-40B4-BE49-F238E27FC236}">
                <a16:creationId xmlns:a16="http://schemas.microsoft.com/office/drawing/2014/main" id="{FC5728F9-E431-A0EC-141D-2B5210DFD1F3}"/>
              </a:ext>
            </a:extLst>
          </p:cNvPr>
          <p:cNvPicPr>
            <a:picLocks noChangeAspect="1"/>
          </p:cNvPicPr>
          <p:nvPr/>
        </p:nvPicPr>
        <p:blipFill>
          <a:blip r:embed="rId4"/>
          <a:stretch>
            <a:fillRect/>
          </a:stretch>
        </p:blipFill>
        <p:spPr>
          <a:xfrm>
            <a:off x="3674070" y="985232"/>
            <a:ext cx="4831998" cy="2443768"/>
          </a:xfrm>
          <a:prstGeom prst="rect">
            <a:avLst/>
          </a:prstGeom>
        </p:spPr>
      </p:pic>
    </p:spTree>
    <p:extLst>
      <p:ext uri="{BB962C8B-B14F-4D97-AF65-F5344CB8AC3E}">
        <p14:creationId xmlns:p14="http://schemas.microsoft.com/office/powerpoint/2010/main" val="58550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12999-8326-8E44-BF55-027EB1745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367136"/>
          </a:xfrm>
          <a:prstGeom prst="rect">
            <a:avLst/>
          </a:prstGeom>
        </p:spPr>
      </p:pic>
      <p:sp>
        <p:nvSpPr>
          <p:cNvPr id="6" name="TextBox 5"/>
          <p:cNvSpPr txBox="1"/>
          <p:nvPr/>
        </p:nvSpPr>
        <p:spPr>
          <a:xfrm>
            <a:off x="3046411" y="850830"/>
            <a:ext cx="10157354" cy="570477"/>
          </a:xfrm>
          <a:prstGeom prst="rect">
            <a:avLst/>
          </a:prstGeom>
          <a:noFill/>
        </p:spPr>
        <p:txBody>
          <a:bodyPr wrap="square" lIns="0" rtlCol="0" anchor="ctr">
            <a:spAutoFit/>
          </a:bodyPr>
          <a:lstStyle/>
          <a:p>
            <a:pPr>
              <a:lnSpc>
                <a:spcPts val="4000"/>
              </a:lnSpc>
            </a:pPr>
            <a:r>
              <a:rPr lang="en-US" sz="3200" b="1" dirty="0">
                <a:solidFill>
                  <a:srgbClr val="00828F"/>
                </a:solidFill>
                <a:latin typeface="Arial" panose="020B0604020202020204" pitchFamily="34" charset="0"/>
                <a:cs typeface="Arial" panose="020B0604020202020204" pitchFamily="34" charset="0"/>
              </a:rPr>
              <a:t>EVANSTON PARTNERSHIP AND IMPACT</a:t>
            </a:r>
          </a:p>
        </p:txBody>
      </p:sp>
      <p:sp>
        <p:nvSpPr>
          <p:cNvPr id="5" name="Content Placeholder 2"/>
          <p:cNvSpPr txBox="1">
            <a:spLocks/>
          </p:cNvSpPr>
          <p:nvPr/>
        </p:nvSpPr>
        <p:spPr>
          <a:xfrm>
            <a:off x="3046411" y="1905000"/>
            <a:ext cx="8458201" cy="487202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ts val="2000"/>
              </a:lnSpc>
              <a:spcBef>
                <a:spcPts val="0"/>
              </a:spcBef>
              <a:spcAft>
                <a:spcPts val="1000"/>
              </a:spcAft>
              <a:buClr>
                <a:srgbClr val="006231"/>
              </a:buClr>
              <a:buNone/>
            </a:pPr>
            <a:r>
              <a:rPr lang="en-US" sz="2000" dirty="0">
                <a:solidFill>
                  <a:schemeClr val="bg1">
                    <a:lumMod val="50000"/>
                  </a:schemeClr>
                </a:solidFill>
                <a:latin typeface="Arial" panose="020B0604020202020204" pitchFamily="34" charset="0"/>
                <a:cs typeface="Arial" panose="020B0604020202020204" pitchFamily="34" charset="0"/>
              </a:rPr>
              <a:t>The current contract year (10/1/2023 – 9/30/2024) has seen a substantial uptick in the need for our services from the previous year:</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205 individuals have received employment or job search services </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99 were enrolled in WIOA programming</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40 received credentials from vocational training</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48 job seekers placed into full time employment</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76 employers served</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8 hiring events/job fairs held in the area including the </a:t>
            </a:r>
            <a:r>
              <a:rPr lang="en-US" sz="2000" b="1" dirty="0">
                <a:solidFill>
                  <a:schemeClr val="bg1">
                    <a:lumMod val="50000"/>
                  </a:schemeClr>
                </a:solidFill>
                <a:latin typeface="Arial" panose="020B0604020202020204" pitchFamily="34" charset="0"/>
                <a:cs typeface="Arial" panose="020B0604020202020204" pitchFamily="34" charset="0"/>
              </a:rPr>
              <a:t>Hospitality Hires North </a:t>
            </a:r>
            <a:r>
              <a:rPr lang="en-US" sz="2000" dirty="0">
                <a:solidFill>
                  <a:schemeClr val="bg1">
                    <a:lumMod val="50000"/>
                  </a:schemeClr>
                </a:solidFill>
                <a:latin typeface="Arial" panose="020B0604020202020204" pitchFamily="34" charset="0"/>
                <a:cs typeface="Arial" panose="020B0604020202020204" pitchFamily="34" charset="0"/>
              </a:rPr>
              <a:t>event held in May at the Hilton Orrington in partnership with several area, county and State partners</a:t>
            </a:r>
          </a:p>
          <a:p>
            <a:pPr marL="685800" lvl="2">
              <a:lnSpc>
                <a:spcPts val="2000"/>
              </a:lnSpc>
              <a:spcBef>
                <a:spcPts val="0"/>
              </a:spcBef>
              <a:spcAft>
                <a:spcPts val="1000"/>
              </a:spcAft>
              <a:buClr>
                <a:srgbClr val="006231"/>
              </a:buClr>
            </a:pPr>
            <a:r>
              <a:rPr lang="en-US" sz="1600" dirty="0">
                <a:solidFill>
                  <a:schemeClr val="bg1">
                    <a:lumMod val="50000"/>
                  </a:schemeClr>
                </a:solidFill>
                <a:latin typeface="Arial" panose="020B0604020202020204" pitchFamily="34" charset="0"/>
                <a:cs typeface="Arial" panose="020B0604020202020204" pitchFamily="34" charset="0"/>
              </a:rPr>
              <a:t>This event had over 120 job seekers attend, with multiple employment offers being issued on the spot</a:t>
            </a:r>
          </a:p>
          <a:p>
            <a:pPr marL="285750" lvl="1">
              <a:lnSpc>
                <a:spcPts val="2000"/>
              </a:lnSpc>
              <a:spcBef>
                <a:spcPts val="0"/>
              </a:spcBef>
              <a:spcAft>
                <a:spcPts val="1000"/>
              </a:spcAft>
              <a:buClr>
                <a:srgbClr val="006231"/>
              </a:buClr>
            </a:pPr>
            <a:endParaRPr lang="en-US" sz="2000" dirty="0">
              <a:solidFill>
                <a:schemeClr val="bg1">
                  <a:lumMod val="50000"/>
                </a:schemeClr>
              </a:solidFill>
              <a:latin typeface="Arial" panose="020B0604020202020204" pitchFamily="34" charset="0"/>
              <a:cs typeface="Arial" panose="020B0604020202020204" pitchFamily="34" charset="0"/>
            </a:endParaRPr>
          </a:p>
          <a:p>
            <a:pPr marL="7938" lvl="1" indent="-7938">
              <a:lnSpc>
                <a:spcPts val="2000"/>
              </a:lnSpc>
              <a:spcBef>
                <a:spcPts val="0"/>
              </a:spcBef>
              <a:spcAft>
                <a:spcPts val="1000"/>
              </a:spcAft>
              <a:buClr>
                <a:srgbClr val="006231"/>
              </a:buClr>
              <a:buNone/>
            </a:pPr>
            <a:endParaRPr lang="en-US" sz="2000" b="1" dirty="0">
              <a:solidFill>
                <a:schemeClr val="bg1">
                  <a:lumMod val="50000"/>
                </a:schemeClr>
              </a:solidFill>
              <a:latin typeface="Arial" panose="020B0604020202020204" pitchFamily="34" charset="0"/>
              <a:cs typeface="Arial" panose="020B0604020202020204" pitchFamily="34" charset="0"/>
            </a:endParaRPr>
          </a:p>
          <a:p>
            <a:pPr marL="7938" lvl="1" indent="-7938">
              <a:lnSpc>
                <a:spcPts val="2000"/>
              </a:lnSpc>
              <a:spcBef>
                <a:spcPts val="0"/>
              </a:spcBef>
              <a:spcAft>
                <a:spcPts val="1000"/>
              </a:spcAft>
              <a:buClr>
                <a:srgbClr val="006231"/>
              </a:buClr>
              <a:buNone/>
            </a:pP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47EC15-F6C8-6644-A83C-DA31275BCA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12" y="954284"/>
            <a:ext cx="2086115" cy="1407913"/>
          </a:xfrm>
          <a:prstGeom prst="rect">
            <a:avLst/>
          </a:prstGeom>
        </p:spPr>
      </p:pic>
      <p:cxnSp>
        <p:nvCxnSpPr>
          <p:cNvPr id="10" name="Straight Connector 9">
            <a:extLst>
              <a:ext uri="{FF2B5EF4-FFF2-40B4-BE49-F238E27FC236}">
                <a16:creationId xmlns:a16="http://schemas.microsoft.com/office/drawing/2014/main" id="{7960C6E5-D121-EE42-8843-867CFFA897D3}"/>
              </a:ext>
            </a:extLst>
          </p:cNvPr>
          <p:cNvCxnSpPr>
            <a:cxnSpLocks/>
          </p:cNvCxnSpPr>
          <p:nvPr/>
        </p:nvCxnSpPr>
        <p:spPr>
          <a:xfrm>
            <a:off x="3046411" y="1595422"/>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A22470-647A-8A68-087E-280CF290EC4D}"/>
              </a:ext>
            </a:extLst>
          </p:cNvPr>
          <p:cNvPicPr>
            <a:picLocks noChangeAspect="1"/>
          </p:cNvPicPr>
          <p:nvPr/>
        </p:nvPicPr>
        <p:blipFill>
          <a:blip r:embed="rId5"/>
          <a:stretch>
            <a:fillRect/>
          </a:stretch>
        </p:blipFill>
        <p:spPr>
          <a:xfrm>
            <a:off x="401951" y="5029200"/>
            <a:ext cx="2291636" cy="1519222"/>
          </a:xfrm>
          <a:prstGeom prst="rect">
            <a:avLst/>
          </a:prstGeom>
        </p:spPr>
      </p:pic>
    </p:spTree>
    <p:extLst>
      <p:ext uri="{BB962C8B-B14F-4D97-AF65-F5344CB8AC3E}">
        <p14:creationId xmlns:p14="http://schemas.microsoft.com/office/powerpoint/2010/main" val="402920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D9314-66D0-2D49-B078-AC6B30A35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923919"/>
          </a:xfrm>
          <a:prstGeom prst="rect">
            <a:avLst/>
          </a:prstGeom>
        </p:spPr>
      </p:pic>
      <p:pic>
        <p:nvPicPr>
          <p:cNvPr id="7" name="Picture 6">
            <a:extLst>
              <a:ext uri="{FF2B5EF4-FFF2-40B4-BE49-F238E27FC236}">
                <a16:creationId xmlns:a16="http://schemas.microsoft.com/office/drawing/2014/main" id="{E583FC26-1385-0748-A820-6510443A1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0" y="5934081"/>
            <a:ext cx="12188825" cy="923919"/>
          </a:xfrm>
          <a:prstGeom prst="rect">
            <a:avLst/>
          </a:prstGeom>
        </p:spPr>
      </p:pic>
      <p:sp>
        <p:nvSpPr>
          <p:cNvPr id="8" name="TextBox 7">
            <a:extLst>
              <a:ext uri="{FF2B5EF4-FFF2-40B4-BE49-F238E27FC236}">
                <a16:creationId xmlns:a16="http://schemas.microsoft.com/office/drawing/2014/main" id="{1764F9E7-CF85-4B29-BBAD-CAD0B9CA0531}"/>
              </a:ext>
            </a:extLst>
          </p:cNvPr>
          <p:cNvSpPr txBox="1"/>
          <p:nvPr/>
        </p:nvSpPr>
        <p:spPr>
          <a:xfrm>
            <a:off x="531811" y="1904049"/>
            <a:ext cx="11125200" cy="656590"/>
          </a:xfrm>
          <a:prstGeom prst="rect">
            <a:avLst/>
          </a:prstGeom>
          <a:noFill/>
        </p:spPr>
        <p:txBody>
          <a:bodyPr wrap="square" rtlCol="0" anchor="ctr">
            <a:spAutoFit/>
          </a:bodyPr>
          <a:lstStyle/>
          <a:p>
            <a:pPr algn="ctr">
              <a:lnSpc>
                <a:spcPts val="4400"/>
              </a:lnSpc>
            </a:pPr>
            <a:r>
              <a:rPr lang="en-US" sz="4000" b="1" cap="all" dirty="0">
                <a:solidFill>
                  <a:srgbClr val="00828F"/>
                </a:solidFill>
                <a:latin typeface="Arial" panose="020B0604020202020204" pitchFamily="34" charset="0"/>
                <a:cs typeface="Arial" panose="020B0604020202020204" pitchFamily="34" charset="0"/>
              </a:rPr>
              <a:t>Thank you!</a:t>
            </a:r>
          </a:p>
        </p:txBody>
      </p:sp>
      <p:cxnSp>
        <p:nvCxnSpPr>
          <p:cNvPr id="9" name="Straight Connector 8">
            <a:extLst>
              <a:ext uri="{FF2B5EF4-FFF2-40B4-BE49-F238E27FC236}">
                <a16:creationId xmlns:a16="http://schemas.microsoft.com/office/drawing/2014/main" id="{25DD1FD6-ED96-4B93-B5A8-B1A683BAF001}"/>
              </a:ext>
            </a:extLst>
          </p:cNvPr>
          <p:cNvCxnSpPr>
            <a:cxnSpLocks/>
          </p:cNvCxnSpPr>
          <p:nvPr/>
        </p:nvCxnSpPr>
        <p:spPr>
          <a:xfrm>
            <a:off x="836612" y="3505200"/>
            <a:ext cx="10515600"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273C0B-10AF-4B1E-9A21-592822E746D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5212" y="3852626"/>
            <a:ext cx="2438400" cy="1645669"/>
          </a:xfrm>
          <a:prstGeom prst="rect">
            <a:avLst/>
          </a:prstGeom>
        </p:spPr>
      </p:pic>
    </p:spTree>
    <p:extLst>
      <p:ext uri="{BB962C8B-B14F-4D97-AF65-F5344CB8AC3E}">
        <p14:creationId xmlns:p14="http://schemas.microsoft.com/office/powerpoint/2010/main" val="70551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12999-8326-8E44-BF55-027EB1745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367136"/>
          </a:xfrm>
          <a:prstGeom prst="rect">
            <a:avLst/>
          </a:prstGeom>
        </p:spPr>
      </p:pic>
      <p:sp>
        <p:nvSpPr>
          <p:cNvPr id="6" name="TextBox 5"/>
          <p:cNvSpPr txBox="1"/>
          <p:nvPr/>
        </p:nvSpPr>
        <p:spPr>
          <a:xfrm>
            <a:off x="3046411" y="850830"/>
            <a:ext cx="10157354" cy="570477"/>
          </a:xfrm>
          <a:prstGeom prst="rect">
            <a:avLst/>
          </a:prstGeom>
          <a:noFill/>
        </p:spPr>
        <p:txBody>
          <a:bodyPr wrap="square" lIns="0" rtlCol="0" anchor="ctr">
            <a:spAutoFit/>
          </a:bodyPr>
          <a:lstStyle/>
          <a:p>
            <a:pPr>
              <a:lnSpc>
                <a:spcPts val="4000"/>
              </a:lnSpc>
            </a:pPr>
            <a:r>
              <a:rPr lang="en-US" sz="3200" b="1" dirty="0">
                <a:solidFill>
                  <a:srgbClr val="00828F"/>
                </a:solidFill>
                <a:latin typeface="Arial" panose="020B0604020202020204" pitchFamily="34" charset="0"/>
                <a:cs typeface="Arial" panose="020B0604020202020204" pitchFamily="34" charset="0"/>
              </a:rPr>
              <a:t>ABOUT US</a:t>
            </a:r>
          </a:p>
        </p:txBody>
      </p:sp>
      <p:sp>
        <p:nvSpPr>
          <p:cNvPr id="5" name="Content Placeholder 2"/>
          <p:cNvSpPr txBox="1">
            <a:spLocks/>
          </p:cNvSpPr>
          <p:nvPr/>
        </p:nvSpPr>
        <p:spPr>
          <a:xfrm>
            <a:off x="3046411" y="1828800"/>
            <a:ext cx="8458201" cy="4812759"/>
          </a:xfrm>
          <a:prstGeom prst="rect">
            <a:avLst/>
          </a:prstGeom>
        </p:spPr>
        <p:txBody>
          <a:bodyPr vert="horz" lIns="0" tIns="0" rIns="0" bIns="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a:lnSpc>
                <a:spcPts val="2000"/>
              </a:lnSpc>
              <a:spcBef>
                <a:spcPts val="0"/>
              </a:spcBef>
              <a:spcAft>
                <a:spcPts val="500"/>
              </a:spcAft>
              <a:buClr>
                <a:srgbClr val="006231"/>
              </a:buClr>
              <a:buNone/>
            </a:pPr>
            <a:r>
              <a:rPr lang="en-US" sz="2000" b="1" cap="all" dirty="0">
                <a:solidFill>
                  <a:srgbClr val="00828F"/>
                </a:solidFill>
                <a:latin typeface="Arial" panose="020B0604020202020204" pitchFamily="34" charset="0"/>
                <a:cs typeface="Arial" panose="020B0604020202020204" pitchFamily="34" charset="0"/>
              </a:rPr>
              <a:t>Our History</a:t>
            </a:r>
          </a:p>
          <a:p>
            <a:pPr marL="7938" lvl="1" indent="-7938">
              <a:lnSpc>
                <a:spcPts val="2000"/>
              </a:lnSpc>
              <a:spcBef>
                <a:spcPts val="0"/>
              </a:spcBef>
              <a:spcAft>
                <a:spcPts val="1000"/>
              </a:spcAft>
              <a:buClr>
                <a:srgbClr val="006231"/>
              </a:buClr>
              <a:buNone/>
            </a:pPr>
            <a:r>
              <a:rPr lang="en-US" sz="1800" b="1" dirty="0">
                <a:solidFill>
                  <a:schemeClr val="bg1">
                    <a:lumMod val="50000"/>
                  </a:schemeClr>
                </a:solidFill>
                <a:latin typeface="Arial" panose="020B0604020202020204" pitchFamily="34" charset="0"/>
                <a:cs typeface="Arial" panose="020B0604020202020204" pitchFamily="34" charset="0"/>
              </a:rPr>
              <a:t>National Able Network </a:t>
            </a:r>
            <a:r>
              <a:rPr lang="en-US" sz="1800" dirty="0">
                <a:solidFill>
                  <a:schemeClr val="bg1">
                    <a:lumMod val="50000"/>
                  </a:schemeClr>
                </a:solidFill>
                <a:latin typeface="Arial" panose="020B0604020202020204" pitchFamily="34" charset="0"/>
                <a:cs typeface="Arial" panose="020B0604020202020204" pitchFamily="34" charset="0"/>
              </a:rPr>
              <a:t>was originally founded as </a:t>
            </a:r>
            <a:r>
              <a:rPr lang="en-US" sz="1800" b="1" dirty="0">
                <a:solidFill>
                  <a:schemeClr val="bg1">
                    <a:lumMod val="50000"/>
                  </a:schemeClr>
                </a:solidFill>
                <a:latin typeface="Arial" panose="020B0604020202020204" pitchFamily="34" charset="0"/>
                <a:cs typeface="Arial" panose="020B0604020202020204" pitchFamily="34" charset="0"/>
              </a:rPr>
              <a:t>Operation ABLE </a:t>
            </a:r>
            <a:r>
              <a:rPr lang="en-US" sz="1800" dirty="0">
                <a:solidFill>
                  <a:schemeClr val="bg1">
                    <a:lumMod val="50000"/>
                  </a:schemeClr>
                </a:solidFill>
                <a:latin typeface="Arial" panose="020B0604020202020204" pitchFamily="34" charset="0"/>
                <a:cs typeface="Arial" panose="020B0604020202020204" pitchFamily="34" charset="0"/>
              </a:rPr>
              <a:t>(Ability Based on Long Experience) in 1977.  Since then, we’ve been providing workforce services to job seekers of all ages, and have grown our agency’s footprint from serving the Chicagoland area, to now providing workforce services across five states throughout the Midwest:</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Illinois</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Minnesota</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Iowa</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Nebraska</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Indiana</a:t>
            </a:r>
          </a:p>
          <a:p>
            <a:pPr marL="7938" indent="-7938">
              <a:lnSpc>
                <a:spcPts val="2000"/>
              </a:lnSpc>
              <a:spcBef>
                <a:spcPts val="1200"/>
              </a:spcBef>
              <a:spcAft>
                <a:spcPts val="500"/>
              </a:spcAft>
              <a:buClr>
                <a:srgbClr val="006231"/>
              </a:buClr>
              <a:buNone/>
            </a:pPr>
            <a:r>
              <a:rPr lang="en-US" sz="2000" b="1" cap="all" dirty="0">
                <a:solidFill>
                  <a:srgbClr val="00828F"/>
                </a:solidFill>
                <a:latin typeface="Arial" panose="020B0604020202020204" pitchFamily="34" charset="0"/>
                <a:cs typeface="Arial" panose="020B0604020202020204" pitchFamily="34" charset="0"/>
              </a:rPr>
              <a:t>Our FUTURE</a:t>
            </a:r>
          </a:p>
          <a:p>
            <a:pPr marL="7938" lvl="1" indent="-7938">
              <a:lnSpc>
                <a:spcPts val="2000"/>
              </a:lnSpc>
              <a:spcBef>
                <a:spcPts val="0"/>
              </a:spcBef>
              <a:spcAft>
                <a:spcPts val="1000"/>
              </a:spcAft>
              <a:buClr>
                <a:srgbClr val="006231"/>
              </a:buClr>
              <a:buNone/>
            </a:pPr>
            <a:r>
              <a:rPr lang="en-US" sz="1800" dirty="0">
                <a:solidFill>
                  <a:schemeClr val="bg1">
                    <a:lumMod val="50000"/>
                  </a:schemeClr>
                </a:solidFill>
                <a:latin typeface="Arial" panose="020B0604020202020204" pitchFamily="34" charset="0"/>
                <a:cs typeface="Arial" panose="020B0604020202020204" pitchFamily="34" charset="0"/>
              </a:rPr>
              <a:t>National Able Network guides its mission through the lens of equity, and is leaning into expansion, growth, and continuing to lead from the front of the workforce ecosystem.  </a:t>
            </a:r>
            <a:endParaRPr lang="en-US" sz="18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47EC15-F6C8-6644-A83C-DA31275BCA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12" y="954284"/>
            <a:ext cx="2086115" cy="1407913"/>
          </a:xfrm>
          <a:prstGeom prst="rect">
            <a:avLst/>
          </a:prstGeom>
        </p:spPr>
      </p:pic>
      <p:cxnSp>
        <p:nvCxnSpPr>
          <p:cNvPr id="10" name="Straight Connector 9">
            <a:extLst>
              <a:ext uri="{FF2B5EF4-FFF2-40B4-BE49-F238E27FC236}">
                <a16:creationId xmlns:a16="http://schemas.microsoft.com/office/drawing/2014/main" id="{7960C6E5-D121-EE42-8843-867CFFA897D3}"/>
              </a:ext>
            </a:extLst>
          </p:cNvPr>
          <p:cNvCxnSpPr>
            <a:cxnSpLocks/>
          </p:cNvCxnSpPr>
          <p:nvPr/>
        </p:nvCxnSpPr>
        <p:spPr>
          <a:xfrm>
            <a:off x="3046411" y="1595422"/>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34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12999-8326-8E44-BF55-027EB1745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367136"/>
          </a:xfrm>
          <a:prstGeom prst="rect">
            <a:avLst/>
          </a:prstGeom>
        </p:spPr>
      </p:pic>
      <p:sp>
        <p:nvSpPr>
          <p:cNvPr id="6" name="TextBox 5"/>
          <p:cNvSpPr txBox="1"/>
          <p:nvPr/>
        </p:nvSpPr>
        <p:spPr>
          <a:xfrm>
            <a:off x="3046411" y="850830"/>
            <a:ext cx="10157354" cy="570477"/>
          </a:xfrm>
          <a:prstGeom prst="rect">
            <a:avLst/>
          </a:prstGeom>
          <a:noFill/>
        </p:spPr>
        <p:txBody>
          <a:bodyPr wrap="square" lIns="0" rtlCol="0" anchor="ctr">
            <a:spAutoFit/>
          </a:bodyPr>
          <a:lstStyle/>
          <a:p>
            <a:pPr>
              <a:lnSpc>
                <a:spcPts val="4000"/>
              </a:lnSpc>
            </a:pPr>
            <a:r>
              <a:rPr lang="en-US" sz="3200" b="1" dirty="0">
                <a:solidFill>
                  <a:srgbClr val="00828F"/>
                </a:solidFill>
                <a:latin typeface="Arial" panose="020B0604020202020204" pitchFamily="34" charset="0"/>
                <a:cs typeface="Arial" panose="020B0604020202020204" pitchFamily="34" charset="0"/>
              </a:rPr>
              <a:t>ABOUT US</a:t>
            </a:r>
          </a:p>
        </p:txBody>
      </p:sp>
      <p:sp>
        <p:nvSpPr>
          <p:cNvPr id="5" name="Content Placeholder 2"/>
          <p:cNvSpPr txBox="1">
            <a:spLocks/>
          </p:cNvSpPr>
          <p:nvPr/>
        </p:nvSpPr>
        <p:spPr>
          <a:xfrm>
            <a:off x="3046411" y="1905000"/>
            <a:ext cx="8458201" cy="487202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a:lnSpc>
                <a:spcPts val="2000"/>
              </a:lnSpc>
              <a:spcBef>
                <a:spcPts val="0"/>
              </a:spcBef>
              <a:spcAft>
                <a:spcPts val="500"/>
              </a:spcAft>
              <a:buClr>
                <a:srgbClr val="006231"/>
              </a:buClr>
              <a:buNone/>
            </a:pPr>
            <a:r>
              <a:rPr lang="en-US" sz="2000" b="1" cap="all" dirty="0">
                <a:solidFill>
                  <a:srgbClr val="00828F"/>
                </a:solidFill>
                <a:latin typeface="Arial" panose="020B0604020202020204" pitchFamily="34" charset="0"/>
                <a:cs typeface="Arial" panose="020B0604020202020204" pitchFamily="34" charset="0"/>
              </a:rPr>
              <a:t>Our IMPACT</a:t>
            </a:r>
          </a:p>
          <a:p>
            <a:pPr marL="7938" lvl="1" indent="-7938">
              <a:lnSpc>
                <a:spcPts val="2000"/>
              </a:lnSpc>
              <a:spcBef>
                <a:spcPts val="0"/>
              </a:spcBef>
              <a:spcAft>
                <a:spcPts val="1000"/>
              </a:spcAft>
              <a:buClr>
                <a:srgbClr val="006231"/>
              </a:buClr>
              <a:buNone/>
            </a:pPr>
            <a:r>
              <a:rPr lang="en-US" sz="1800" dirty="0">
                <a:solidFill>
                  <a:schemeClr val="bg1">
                    <a:lumMod val="50000"/>
                  </a:schemeClr>
                </a:solidFill>
                <a:latin typeface="Arial" panose="020B0604020202020204" pitchFamily="34" charset="0"/>
                <a:cs typeface="Arial" panose="020B0604020202020204" pitchFamily="34" charset="0"/>
              </a:rPr>
              <a:t>At National Able Network, our mission is to help make careers happen. Each client receives personalized career supports that integrate career coaching, specialized training, and direct connections to the job market. </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Clients received 19% average increase in annual wages</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85% launch new careers with workforce services</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75,000 job seekers served each year</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1,500 mature workers served in 5 states each year</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400 military veterans receive civilian career training each year</a:t>
            </a:r>
          </a:p>
          <a:p>
            <a:pPr marL="457200" lvl="1" indent="-223838">
              <a:lnSpc>
                <a:spcPts val="2000"/>
              </a:lnSpc>
              <a:spcBef>
                <a:spcPts val="0"/>
              </a:spcBef>
              <a:spcAft>
                <a:spcPts val="1000"/>
              </a:spcAft>
              <a:buClr>
                <a:srgbClr val="FFC841"/>
              </a:buClr>
              <a:buFont typeface="Wingdings" panose="05000000000000000000" pitchFamily="2" charset="2"/>
              <a:buChar char="§"/>
            </a:pPr>
            <a:r>
              <a:rPr lang="en-US" sz="1800" b="1" dirty="0">
                <a:solidFill>
                  <a:schemeClr val="bg1">
                    <a:lumMod val="50000"/>
                  </a:schemeClr>
                </a:solidFill>
                <a:latin typeface="Arial" panose="020B0604020202020204" pitchFamily="34" charset="0"/>
                <a:cs typeface="Arial" panose="020B0604020202020204" pitchFamily="34" charset="0"/>
              </a:rPr>
              <a:t>For every $1 contributed, $5.95 is put back into the local economy</a:t>
            </a:r>
          </a:p>
          <a:p>
            <a:pPr marL="7938" lvl="1" indent="-7938">
              <a:lnSpc>
                <a:spcPts val="2000"/>
              </a:lnSpc>
              <a:spcBef>
                <a:spcPts val="0"/>
              </a:spcBef>
              <a:spcAft>
                <a:spcPts val="1000"/>
              </a:spcAft>
              <a:buClr>
                <a:srgbClr val="006231"/>
              </a:buClr>
              <a:buNone/>
            </a:pPr>
            <a:endParaRPr lang="en-US" sz="18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47EC15-F6C8-6644-A83C-DA31275BCA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12" y="954284"/>
            <a:ext cx="2086115" cy="1407913"/>
          </a:xfrm>
          <a:prstGeom prst="rect">
            <a:avLst/>
          </a:prstGeom>
        </p:spPr>
      </p:pic>
      <p:cxnSp>
        <p:nvCxnSpPr>
          <p:cNvPr id="10" name="Straight Connector 9">
            <a:extLst>
              <a:ext uri="{FF2B5EF4-FFF2-40B4-BE49-F238E27FC236}">
                <a16:creationId xmlns:a16="http://schemas.microsoft.com/office/drawing/2014/main" id="{7960C6E5-D121-EE42-8843-867CFFA897D3}"/>
              </a:ext>
            </a:extLst>
          </p:cNvPr>
          <p:cNvCxnSpPr>
            <a:cxnSpLocks/>
          </p:cNvCxnSpPr>
          <p:nvPr/>
        </p:nvCxnSpPr>
        <p:spPr>
          <a:xfrm>
            <a:off x="3046411" y="1595422"/>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81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E9ACA9AE-0B10-1075-7704-7E65389B5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 y="893"/>
            <a:ext cx="12182477" cy="6859787"/>
          </a:xfrm>
          <a:prstGeom prst="rect">
            <a:avLst/>
          </a:prstGeom>
        </p:spPr>
      </p:pic>
    </p:spTree>
    <p:extLst>
      <p:ext uri="{BB962C8B-B14F-4D97-AF65-F5344CB8AC3E}">
        <p14:creationId xmlns:p14="http://schemas.microsoft.com/office/powerpoint/2010/main" val="145890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ACA9AE-0B10-1075-7704-7E65389B54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51" y="76200"/>
            <a:ext cx="12182474" cy="6859787"/>
          </a:xfrm>
          <a:prstGeom prst="rect">
            <a:avLst/>
          </a:prstGeom>
        </p:spPr>
      </p:pic>
    </p:spTree>
    <p:extLst>
      <p:ext uri="{BB962C8B-B14F-4D97-AF65-F5344CB8AC3E}">
        <p14:creationId xmlns:p14="http://schemas.microsoft.com/office/powerpoint/2010/main" val="50308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automatically generated">
            <a:extLst>
              <a:ext uri="{FF2B5EF4-FFF2-40B4-BE49-F238E27FC236}">
                <a16:creationId xmlns:a16="http://schemas.microsoft.com/office/drawing/2014/main" id="{C4347856-51F4-7749-BB70-B6C0D1C8BBE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419100"/>
            <a:ext cx="5942012" cy="6019800"/>
          </a:xfrm>
          <a:prstGeom prst="rect">
            <a:avLst/>
          </a:prstGeom>
        </p:spPr>
      </p:pic>
      <p:sp>
        <p:nvSpPr>
          <p:cNvPr id="7" name="TextBox 6">
            <a:extLst>
              <a:ext uri="{FF2B5EF4-FFF2-40B4-BE49-F238E27FC236}">
                <a16:creationId xmlns:a16="http://schemas.microsoft.com/office/drawing/2014/main" id="{9A13FDA7-880C-2D4C-B5AA-0E7417C2B4BC}"/>
              </a:ext>
            </a:extLst>
          </p:cNvPr>
          <p:cNvSpPr txBox="1"/>
          <p:nvPr/>
        </p:nvSpPr>
        <p:spPr>
          <a:xfrm>
            <a:off x="6114162" y="279816"/>
            <a:ext cx="5917489" cy="964367"/>
          </a:xfrm>
          <a:prstGeom prst="rect">
            <a:avLst/>
          </a:prstGeom>
          <a:noFill/>
        </p:spPr>
        <p:txBody>
          <a:bodyPr wrap="square" lIns="0" rtlCol="0" anchor="ctr">
            <a:spAutoFit/>
          </a:bodyPr>
          <a:lstStyle/>
          <a:p>
            <a:pPr>
              <a:lnSpc>
                <a:spcPts val="3400"/>
              </a:lnSpc>
            </a:pPr>
            <a:r>
              <a:rPr lang="en-US" sz="3200" b="1" dirty="0">
                <a:solidFill>
                  <a:srgbClr val="00828F"/>
                </a:solidFill>
                <a:latin typeface="Arial" panose="020B0604020202020204" pitchFamily="34" charset="0"/>
                <a:cs typeface="Arial" panose="020B0604020202020204" pitchFamily="34" charset="0"/>
              </a:rPr>
              <a:t>WORKFORCE PROGRAMS</a:t>
            </a:r>
          </a:p>
          <a:p>
            <a:pPr>
              <a:lnSpc>
                <a:spcPts val="3400"/>
              </a:lnSpc>
            </a:pPr>
            <a:r>
              <a:rPr lang="en-US" sz="3200" b="1" dirty="0">
                <a:solidFill>
                  <a:srgbClr val="00828F"/>
                </a:solidFill>
                <a:latin typeface="Arial" panose="020B0604020202020204" pitchFamily="34" charset="0"/>
                <a:cs typeface="Arial" panose="020B0604020202020204" pitchFamily="34" charset="0"/>
              </a:rPr>
              <a:t>OVERVIEW</a:t>
            </a:r>
          </a:p>
        </p:txBody>
      </p:sp>
      <p:sp>
        <p:nvSpPr>
          <p:cNvPr id="8" name="Content Placeholder 2">
            <a:extLst>
              <a:ext uri="{FF2B5EF4-FFF2-40B4-BE49-F238E27FC236}">
                <a16:creationId xmlns:a16="http://schemas.microsoft.com/office/drawing/2014/main" id="{32F76D14-9FA5-CB43-8AF3-0E224D42AE62}"/>
              </a:ext>
            </a:extLst>
          </p:cNvPr>
          <p:cNvSpPr txBox="1">
            <a:spLocks/>
          </p:cNvSpPr>
          <p:nvPr/>
        </p:nvSpPr>
        <p:spPr>
          <a:xfrm>
            <a:off x="6094413" y="1397835"/>
            <a:ext cx="5917490" cy="5307761"/>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lvl="1" indent="-7938">
              <a:lnSpc>
                <a:spcPts val="2000"/>
              </a:lnSpc>
              <a:spcBef>
                <a:spcPts val="0"/>
              </a:spcBef>
              <a:spcAft>
                <a:spcPts val="1000"/>
              </a:spcAft>
              <a:buClr>
                <a:srgbClr val="006231"/>
              </a:buClr>
              <a:buNone/>
            </a:pPr>
            <a:r>
              <a:rPr lang="en-US" sz="1400" b="1" dirty="0">
                <a:solidFill>
                  <a:schemeClr val="bg1">
                    <a:lumMod val="50000"/>
                  </a:schemeClr>
                </a:solidFill>
                <a:latin typeface="Arial" panose="020B0604020202020204" pitchFamily="34" charset="0"/>
                <a:cs typeface="Arial" panose="020B0604020202020204" pitchFamily="34" charset="0"/>
              </a:rPr>
              <a:t>National Able Network offers a variety of workforce programs and services. Programs include the administration of public workforce development programs as well as privately-supported programs that were developed by our expert team. </a:t>
            </a:r>
          </a:p>
          <a:p>
            <a:pPr marL="7938" lvl="1" indent="-7938">
              <a:lnSpc>
                <a:spcPts val="2000"/>
              </a:lnSpc>
              <a:spcBef>
                <a:spcPts val="0"/>
              </a:spcBef>
              <a:spcAft>
                <a:spcPts val="1000"/>
              </a:spcAft>
              <a:buClr>
                <a:srgbClr val="006231"/>
              </a:buClr>
              <a:buNone/>
            </a:pPr>
            <a:r>
              <a:rPr lang="en-US" sz="1400" b="1" dirty="0">
                <a:solidFill>
                  <a:schemeClr val="bg1">
                    <a:lumMod val="50000"/>
                  </a:schemeClr>
                </a:solidFill>
                <a:latin typeface="Arial" panose="020B0604020202020204" pitchFamily="34" charset="0"/>
                <a:cs typeface="Arial" panose="020B0604020202020204" pitchFamily="34" charset="0"/>
              </a:rPr>
              <a:t>Major programs include:</a:t>
            </a:r>
          </a:p>
          <a:p>
            <a:pPr marL="457200" lvl="1" indent="-223838">
              <a:lnSpc>
                <a:spcPts val="2000"/>
              </a:lnSpc>
              <a:spcBef>
                <a:spcPts val="1200"/>
              </a:spcBef>
              <a:spcAft>
                <a:spcPts val="1000"/>
              </a:spcAft>
              <a:buClr>
                <a:srgbClr val="FFC841"/>
              </a:buClr>
              <a:buFont typeface="Wingdings" panose="05000000000000000000" pitchFamily="2" charset="2"/>
              <a:buChar char="§"/>
            </a:pPr>
            <a:r>
              <a:rPr lang="en-US" sz="1600" b="1" cap="all" dirty="0">
                <a:solidFill>
                  <a:srgbClr val="36B46E"/>
                </a:solidFill>
                <a:latin typeface="Arial" panose="020B0604020202020204" pitchFamily="34" charset="0"/>
                <a:cs typeface="Arial" panose="020B0604020202020204" pitchFamily="34" charset="0"/>
              </a:rPr>
              <a:t>Workforce Innovation and Opportunity Act</a:t>
            </a:r>
          </a:p>
          <a:p>
            <a:pPr marL="457200" lvl="1" indent="-223838">
              <a:lnSpc>
                <a:spcPts val="2000"/>
              </a:lnSpc>
              <a:spcBef>
                <a:spcPts val="1200"/>
              </a:spcBef>
              <a:spcAft>
                <a:spcPts val="1000"/>
              </a:spcAft>
              <a:buClr>
                <a:srgbClr val="FFC841"/>
              </a:buClr>
              <a:buFont typeface="Wingdings" panose="05000000000000000000" pitchFamily="2" charset="2"/>
              <a:buChar char="§"/>
            </a:pPr>
            <a:r>
              <a:rPr lang="en-US" sz="1600" b="1" cap="all" dirty="0">
                <a:solidFill>
                  <a:srgbClr val="36B46E"/>
                </a:solidFill>
                <a:latin typeface="Arial" panose="020B0604020202020204" pitchFamily="34" charset="0"/>
                <a:cs typeface="Arial" panose="020B0604020202020204" pitchFamily="34" charset="0"/>
              </a:rPr>
              <a:t>Senior community service employment program </a:t>
            </a:r>
          </a:p>
          <a:p>
            <a:pPr marL="457200" lvl="1" indent="-223838">
              <a:lnSpc>
                <a:spcPts val="2000"/>
              </a:lnSpc>
              <a:spcBef>
                <a:spcPts val="1200"/>
              </a:spcBef>
              <a:spcAft>
                <a:spcPts val="1000"/>
              </a:spcAft>
              <a:buClr>
                <a:srgbClr val="FFC841"/>
              </a:buClr>
              <a:buFont typeface="Wingdings" panose="05000000000000000000" pitchFamily="2" charset="2"/>
              <a:buChar char="§"/>
            </a:pPr>
            <a:r>
              <a:rPr lang="en-US" sz="1600" b="1" cap="all" dirty="0">
                <a:solidFill>
                  <a:srgbClr val="36B46E"/>
                </a:solidFill>
                <a:latin typeface="Arial" panose="020B0604020202020204" pitchFamily="34" charset="0"/>
                <a:cs typeface="Arial" panose="020B0604020202020204" pitchFamily="34" charset="0"/>
              </a:rPr>
              <a:t>Snap </a:t>
            </a:r>
            <a:r>
              <a:rPr lang="en-US" sz="1600" b="1" cap="all" dirty="0" err="1">
                <a:solidFill>
                  <a:srgbClr val="36B46E"/>
                </a:solidFill>
                <a:latin typeface="Arial" panose="020B0604020202020204" pitchFamily="34" charset="0"/>
                <a:cs typeface="Arial" panose="020B0604020202020204" pitchFamily="34" charset="0"/>
              </a:rPr>
              <a:t>e&amp;T</a:t>
            </a:r>
            <a:r>
              <a:rPr lang="en-US" sz="1600" b="1" cap="all" dirty="0">
                <a:solidFill>
                  <a:srgbClr val="36B46E"/>
                </a:solidFill>
                <a:latin typeface="Arial" panose="020B0604020202020204" pitchFamily="34" charset="0"/>
                <a:cs typeface="Arial" panose="020B0604020202020204" pitchFamily="34" charset="0"/>
              </a:rPr>
              <a:t> STATE intermediary</a:t>
            </a:r>
          </a:p>
          <a:p>
            <a:pPr marL="457200" lvl="1" indent="-223838">
              <a:lnSpc>
                <a:spcPts val="2000"/>
              </a:lnSpc>
              <a:spcBef>
                <a:spcPts val="1200"/>
              </a:spcBef>
              <a:spcAft>
                <a:spcPts val="1000"/>
              </a:spcAft>
              <a:buClr>
                <a:srgbClr val="FFC841"/>
              </a:buClr>
              <a:buFont typeface="Wingdings" panose="05000000000000000000" pitchFamily="2" charset="2"/>
              <a:buChar char="§"/>
            </a:pPr>
            <a:r>
              <a:rPr lang="en-US" sz="1600" b="1" cap="all" dirty="0">
                <a:solidFill>
                  <a:srgbClr val="36B46E"/>
                </a:solidFill>
                <a:latin typeface="Arial" panose="020B0604020202020204" pitchFamily="34" charset="0"/>
                <a:cs typeface="Arial" panose="020B0604020202020204" pitchFamily="34" charset="0"/>
              </a:rPr>
              <a:t>It career lab</a:t>
            </a:r>
          </a:p>
          <a:p>
            <a:pPr marL="457200" lvl="1" indent="-223838">
              <a:lnSpc>
                <a:spcPts val="2000"/>
              </a:lnSpc>
              <a:spcBef>
                <a:spcPts val="1200"/>
              </a:spcBef>
              <a:spcAft>
                <a:spcPts val="1000"/>
              </a:spcAft>
              <a:buClr>
                <a:srgbClr val="FFC841"/>
              </a:buClr>
              <a:buFont typeface="Wingdings" panose="05000000000000000000" pitchFamily="2" charset="2"/>
              <a:buChar char="§"/>
            </a:pPr>
            <a:r>
              <a:rPr lang="en-US" sz="1600" b="1" cap="all" dirty="0">
                <a:solidFill>
                  <a:srgbClr val="36B46E"/>
                </a:solidFill>
                <a:latin typeface="Arial" panose="020B0604020202020204" pitchFamily="34" charset="0"/>
                <a:cs typeface="Arial" panose="020B0604020202020204" pitchFamily="34" charset="0"/>
              </a:rPr>
              <a:t>National Back Office cooperative</a:t>
            </a:r>
          </a:p>
        </p:txBody>
      </p:sp>
      <p:cxnSp>
        <p:nvCxnSpPr>
          <p:cNvPr id="9" name="Straight Connector 8">
            <a:extLst>
              <a:ext uri="{FF2B5EF4-FFF2-40B4-BE49-F238E27FC236}">
                <a16:creationId xmlns:a16="http://schemas.microsoft.com/office/drawing/2014/main" id="{07FFF64E-4F6E-6240-8C31-C7C71D261746}"/>
              </a:ext>
            </a:extLst>
          </p:cNvPr>
          <p:cNvCxnSpPr>
            <a:cxnSpLocks/>
          </p:cNvCxnSpPr>
          <p:nvPr/>
        </p:nvCxnSpPr>
        <p:spPr>
          <a:xfrm>
            <a:off x="6094412" y="1295400"/>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6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standing in front of a building&#10;&#10;Description automatically generated">
            <a:extLst>
              <a:ext uri="{FF2B5EF4-FFF2-40B4-BE49-F238E27FC236}">
                <a16:creationId xmlns:a16="http://schemas.microsoft.com/office/drawing/2014/main" id="{8C9B8E14-6A2C-0A46-9F2F-D0885EAF23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53252" y="2116407"/>
            <a:ext cx="2188560" cy="2168749"/>
          </a:xfrm>
          <a:prstGeom prst="rect">
            <a:avLst/>
          </a:prstGeom>
        </p:spPr>
      </p:pic>
      <p:pic>
        <p:nvPicPr>
          <p:cNvPr id="26" name="Picture 25" descr="A group of people standing in a room&#10;&#10;Description automatically generated">
            <a:extLst>
              <a:ext uri="{FF2B5EF4-FFF2-40B4-BE49-F238E27FC236}">
                <a16:creationId xmlns:a16="http://schemas.microsoft.com/office/drawing/2014/main" id="{430B514B-F5C7-EC47-AD69-BDB4E93DE8E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2116407"/>
            <a:ext cx="2170507" cy="2178050"/>
          </a:xfrm>
          <a:prstGeom prst="rect">
            <a:avLst/>
          </a:prstGeom>
        </p:spPr>
      </p:pic>
      <p:pic>
        <p:nvPicPr>
          <p:cNvPr id="34" name="Picture 33" descr="A person in a yellow shirt&#10;&#10;Description automatically generated">
            <a:extLst>
              <a:ext uri="{FF2B5EF4-FFF2-40B4-BE49-F238E27FC236}">
                <a16:creationId xmlns:a16="http://schemas.microsoft.com/office/drawing/2014/main" id="{E0EC759E-74AA-DC49-BE31-BB84C5B483D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152055" y="-7045"/>
            <a:ext cx="2189757" cy="2128253"/>
          </a:xfrm>
          <a:prstGeom prst="rect">
            <a:avLst/>
          </a:prstGeom>
        </p:spPr>
      </p:pic>
      <p:pic>
        <p:nvPicPr>
          <p:cNvPr id="28" name="Picture 27" descr="A picture containing person, indoor, man, food&#10;&#10;Description automatically generated">
            <a:extLst>
              <a:ext uri="{FF2B5EF4-FFF2-40B4-BE49-F238E27FC236}">
                <a16:creationId xmlns:a16="http://schemas.microsoft.com/office/drawing/2014/main" id="{031B7205-2884-CE4F-90F9-89D4B337275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152055" y="4282072"/>
            <a:ext cx="2189757" cy="2124297"/>
          </a:xfrm>
          <a:prstGeom prst="rect">
            <a:avLst/>
          </a:prstGeom>
        </p:spPr>
      </p:pic>
      <p:pic>
        <p:nvPicPr>
          <p:cNvPr id="32" name="Picture 31" descr="A picture containing person, indoor, young, boy&#10;&#10;Description automatically generated">
            <a:extLst>
              <a:ext uri="{FF2B5EF4-FFF2-40B4-BE49-F238E27FC236}">
                <a16:creationId xmlns:a16="http://schemas.microsoft.com/office/drawing/2014/main" id="{D8DA2443-716D-1348-8A55-A88BA9E81FE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130" y="4282072"/>
            <a:ext cx="2168376" cy="2119492"/>
          </a:xfrm>
          <a:prstGeom prst="rect">
            <a:avLst/>
          </a:prstGeom>
        </p:spPr>
      </p:pic>
      <p:pic>
        <p:nvPicPr>
          <p:cNvPr id="36" name="Picture 35" descr="A person sitting at a desk looking at a computer&#10;&#10;Description automatically generated">
            <a:extLst>
              <a:ext uri="{FF2B5EF4-FFF2-40B4-BE49-F238E27FC236}">
                <a16:creationId xmlns:a16="http://schemas.microsoft.com/office/drawing/2014/main" id="{E6119458-7724-254F-906E-16F7354E606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 y="-3"/>
            <a:ext cx="2168376" cy="2133596"/>
          </a:xfrm>
          <a:prstGeom prst="rect">
            <a:avLst/>
          </a:prstGeom>
        </p:spPr>
      </p:pic>
      <p:sp>
        <p:nvSpPr>
          <p:cNvPr id="7" name="TextBox 6">
            <a:extLst>
              <a:ext uri="{FF2B5EF4-FFF2-40B4-BE49-F238E27FC236}">
                <a16:creationId xmlns:a16="http://schemas.microsoft.com/office/drawing/2014/main" id="{9A13FDA7-880C-2D4C-B5AA-0E7417C2B4BC}"/>
              </a:ext>
            </a:extLst>
          </p:cNvPr>
          <p:cNvSpPr txBox="1"/>
          <p:nvPr/>
        </p:nvSpPr>
        <p:spPr>
          <a:xfrm>
            <a:off x="4646612" y="747168"/>
            <a:ext cx="6857999" cy="964367"/>
          </a:xfrm>
          <a:prstGeom prst="rect">
            <a:avLst/>
          </a:prstGeom>
          <a:noFill/>
        </p:spPr>
        <p:txBody>
          <a:bodyPr wrap="square" lIns="0" rtlCol="0" anchor="ctr">
            <a:spAutoFit/>
          </a:bodyPr>
          <a:lstStyle/>
          <a:p>
            <a:pPr>
              <a:lnSpc>
                <a:spcPts val="3400"/>
              </a:lnSpc>
            </a:pPr>
            <a:r>
              <a:rPr lang="en-US" sz="3200" b="1" dirty="0">
                <a:solidFill>
                  <a:srgbClr val="00828F"/>
                </a:solidFill>
                <a:latin typeface="Arial" panose="020B0604020202020204" pitchFamily="34" charset="0"/>
                <a:cs typeface="Arial" panose="020B0604020202020204" pitchFamily="34" charset="0"/>
              </a:rPr>
              <a:t>WORKFORCE INNOVATION AND OPPORTUNITY ACT</a:t>
            </a:r>
          </a:p>
        </p:txBody>
      </p:sp>
      <p:sp>
        <p:nvSpPr>
          <p:cNvPr id="8" name="Content Placeholder 2">
            <a:extLst>
              <a:ext uri="{FF2B5EF4-FFF2-40B4-BE49-F238E27FC236}">
                <a16:creationId xmlns:a16="http://schemas.microsoft.com/office/drawing/2014/main" id="{32F76D14-9FA5-CB43-8AF3-0E224D42AE62}"/>
              </a:ext>
            </a:extLst>
          </p:cNvPr>
          <p:cNvSpPr txBox="1">
            <a:spLocks/>
          </p:cNvSpPr>
          <p:nvPr/>
        </p:nvSpPr>
        <p:spPr>
          <a:xfrm>
            <a:off x="4645024" y="2057400"/>
            <a:ext cx="7162800" cy="4724398"/>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solidFill>
                  <a:srgbClr val="36B46E"/>
                </a:solidFill>
                <a:latin typeface="Arial" panose="020B0604020202020204" pitchFamily="34" charset="0"/>
                <a:cs typeface="Arial" panose="020B0604020202020204" pitchFamily="34" charset="0"/>
              </a:rPr>
              <a:t>The Workforce Innovation and Opportunity Act serves the needs of businesses and job seekers and supports a network of American Job Centers across the country. Approximately 20 million Americans in need receive assistance through the program each year. </a:t>
            </a:r>
          </a:p>
          <a:p>
            <a:pPr marL="0" indent="0">
              <a:buNone/>
            </a:pPr>
            <a:endParaRPr lang="en-US" sz="1400" b="1" dirty="0">
              <a:solidFill>
                <a:srgbClr val="36B46E"/>
              </a:solidFill>
              <a:latin typeface="Arial" panose="020B0604020202020204" pitchFamily="34" charset="0"/>
              <a:cs typeface="Arial" panose="020B0604020202020204" pitchFamily="34" charset="0"/>
            </a:endParaRPr>
          </a:p>
          <a:p>
            <a:pPr marL="465138" lvl="1" indent="-228600">
              <a:lnSpc>
                <a:spcPts val="2000"/>
              </a:lnSpc>
              <a:spcBef>
                <a:spcPts val="0"/>
              </a:spcBef>
              <a:spcAft>
                <a:spcPts val="1000"/>
              </a:spcAft>
              <a:buClr>
                <a:srgbClr val="FFC000"/>
              </a:buClr>
              <a:buFont typeface="Wingdings" pitchFamily="2" charset="2"/>
              <a:buChar char="§"/>
            </a:pPr>
            <a:r>
              <a:rPr lang="en-US" sz="1700" dirty="0">
                <a:solidFill>
                  <a:schemeClr val="bg1">
                    <a:lumMod val="50000"/>
                  </a:schemeClr>
                </a:solidFill>
                <a:latin typeface="Arial" panose="020B0604020202020204" pitchFamily="34" charset="0"/>
                <a:cs typeface="Arial" panose="020B0604020202020204" pitchFamily="34" charset="0"/>
              </a:rPr>
              <a:t>National Able Network has operated WIOA programming for decades, helping thousands of businesses connect with talented job seekers and bringing together community stakeholders in high-performing American Job Centers across the Midwest each year. </a:t>
            </a:r>
          </a:p>
          <a:p>
            <a:pPr marL="465138" lvl="1" indent="-228600">
              <a:lnSpc>
                <a:spcPts val="2000"/>
              </a:lnSpc>
              <a:spcBef>
                <a:spcPts val="0"/>
              </a:spcBef>
              <a:spcAft>
                <a:spcPts val="1000"/>
              </a:spcAft>
              <a:buClr>
                <a:srgbClr val="FFC000"/>
              </a:buClr>
              <a:buFont typeface="Wingdings" pitchFamily="2" charset="2"/>
              <a:buChar char="§"/>
            </a:pPr>
            <a:r>
              <a:rPr lang="en-US" sz="1700" dirty="0">
                <a:solidFill>
                  <a:schemeClr val="bg1">
                    <a:lumMod val="50000"/>
                  </a:schemeClr>
                </a:solidFill>
                <a:latin typeface="Arial" panose="020B0604020202020204" pitchFamily="34" charset="0"/>
                <a:cs typeface="Arial" panose="020B0604020202020204" pitchFamily="34" charset="0"/>
              </a:rPr>
              <a:t>Each year, National Able Network serves approximately 50,000 job seekers and businesses through Workforce Innovation and Opportunity Act programming across all our locations.</a:t>
            </a:r>
          </a:p>
          <a:p>
            <a:pPr marL="465138" lvl="1" indent="-228600">
              <a:lnSpc>
                <a:spcPts val="2000"/>
              </a:lnSpc>
              <a:spcBef>
                <a:spcPts val="0"/>
              </a:spcBef>
              <a:spcAft>
                <a:spcPts val="1000"/>
              </a:spcAft>
              <a:buClr>
                <a:srgbClr val="FFC000"/>
              </a:buClr>
              <a:buFont typeface="Wingdings" pitchFamily="2" charset="2"/>
              <a:buChar char="§"/>
            </a:pPr>
            <a:r>
              <a:rPr lang="en-US" sz="1700" dirty="0">
                <a:solidFill>
                  <a:schemeClr val="bg1">
                    <a:lumMod val="50000"/>
                  </a:schemeClr>
                </a:solidFill>
                <a:latin typeface="Arial" panose="020B0604020202020204" pitchFamily="34" charset="0"/>
                <a:cs typeface="Arial" panose="020B0604020202020204" pitchFamily="34" charset="0"/>
              </a:rPr>
              <a:t>Local funding is provided through the Chicago Cook Workforce Partnership for the services we provide at the Library.</a:t>
            </a:r>
          </a:p>
          <a:p>
            <a:pPr marL="7938" lvl="1" indent="0">
              <a:lnSpc>
                <a:spcPts val="2200"/>
              </a:lnSpc>
              <a:spcBef>
                <a:spcPts val="0"/>
              </a:spcBef>
              <a:spcAft>
                <a:spcPts val="1000"/>
              </a:spcAft>
              <a:buClr>
                <a:srgbClr val="FFC000"/>
              </a:buClr>
              <a:buNone/>
            </a:pPr>
            <a:endParaRPr lang="en-US" sz="1800" b="1" dirty="0">
              <a:solidFill>
                <a:schemeClr val="bg1">
                  <a:lumMod val="50000"/>
                </a:schemeClr>
              </a:solidFill>
              <a:latin typeface="Arial" panose="020B0604020202020204" pitchFamily="34" charset="0"/>
              <a:cs typeface="Arial" panose="020B0604020202020204" pitchFamily="34" charset="0"/>
            </a:endParaRPr>
          </a:p>
          <a:p>
            <a:pPr marL="7938" lvl="1" indent="0">
              <a:lnSpc>
                <a:spcPts val="2200"/>
              </a:lnSpc>
              <a:spcBef>
                <a:spcPts val="0"/>
              </a:spcBef>
              <a:spcAft>
                <a:spcPts val="1000"/>
              </a:spcAft>
              <a:buClr>
                <a:srgbClr val="FFC000"/>
              </a:buClr>
              <a:buNone/>
            </a:pPr>
            <a:endParaRPr lang="en-US" sz="1800" b="1" dirty="0">
              <a:solidFill>
                <a:schemeClr val="bg1">
                  <a:lumMod val="50000"/>
                </a:schemeClr>
              </a:solidFill>
              <a:latin typeface="Arial" panose="020B0604020202020204" pitchFamily="34" charset="0"/>
              <a:cs typeface="Arial" panose="020B0604020202020204" pitchFamily="34" charset="0"/>
            </a:endParaRPr>
          </a:p>
          <a:p>
            <a:pPr marL="7938" lvl="1" indent="0">
              <a:lnSpc>
                <a:spcPts val="2200"/>
              </a:lnSpc>
              <a:spcBef>
                <a:spcPts val="0"/>
              </a:spcBef>
              <a:spcAft>
                <a:spcPts val="1000"/>
              </a:spcAft>
              <a:buClr>
                <a:srgbClr val="FFC000"/>
              </a:buClr>
              <a:buNone/>
            </a:pPr>
            <a:endParaRPr lang="en-US" sz="1800" b="1" dirty="0">
              <a:solidFill>
                <a:schemeClr val="bg1">
                  <a:lumMod val="50000"/>
                </a:schemeClr>
              </a:solidFill>
              <a:latin typeface="Arial" panose="020B0604020202020204" pitchFamily="34" charset="0"/>
              <a:cs typeface="Arial" panose="020B0604020202020204" pitchFamily="34" charset="0"/>
            </a:endParaRPr>
          </a:p>
          <a:p>
            <a:pPr marL="7938" lvl="1" indent="0">
              <a:lnSpc>
                <a:spcPts val="2000"/>
              </a:lnSpc>
              <a:spcBef>
                <a:spcPts val="0"/>
              </a:spcBef>
              <a:spcAft>
                <a:spcPts val="1000"/>
              </a:spcAft>
              <a:buClr>
                <a:srgbClr val="FFC000"/>
              </a:buClr>
              <a:buNone/>
            </a:pPr>
            <a:endParaRPr lang="en-US" sz="1600" dirty="0">
              <a:solidFill>
                <a:schemeClr val="bg1">
                  <a:lumMod val="50000"/>
                </a:schemeClr>
              </a:solidFill>
              <a:latin typeface="Arial" panose="020B0604020202020204" pitchFamily="34" charset="0"/>
              <a:cs typeface="Arial" panose="020B0604020202020204" pitchFamily="34" charset="0"/>
            </a:endParaRPr>
          </a:p>
          <a:p>
            <a:pPr marL="465138" lvl="1" indent="-228600">
              <a:lnSpc>
                <a:spcPts val="2000"/>
              </a:lnSpc>
              <a:spcBef>
                <a:spcPts val="0"/>
              </a:spcBef>
              <a:spcAft>
                <a:spcPts val="1000"/>
              </a:spcAft>
              <a:buClr>
                <a:srgbClr val="FFC000"/>
              </a:buClr>
              <a:buFont typeface="Wingdings" pitchFamily="2" charset="2"/>
              <a:buChar char="§"/>
            </a:pPr>
            <a:endParaRPr lang="en-US" sz="1700" dirty="0">
              <a:solidFill>
                <a:schemeClr val="bg1">
                  <a:lumMod val="50000"/>
                </a:schemeClr>
              </a:solidFill>
              <a:latin typeface="Arial" panose="020B0604020202020204" pitchFamily="34" charset="0"/>
              <a:cs typeface="Arial" panose="020B0604020202020204" pitchFamily="34" charset="0"/>
            </a:endParaRPr>
          </a:p>
          <a:p>
            <a:pPr marL="465138" lvl="1" indent="-228600">
              <a:lnSpc>
                <a:spcPts val="2000"/>
              </a:lnSpc>
              <a:spcBef>
                <a:spcPts val="0"/>
              </a:spcBef>
              <a:spcAft>
                <a:spcPts val="1000"/>
              </a:spcAft>
              <a:buClr>
                <a:srgbClr val="FFC000"/>
              </a:buClr>
              <a:buFont typeface="Wingdings" pitchFamily="2" charset="2"/>
              <a:buChar char="§"/>
            </a:pPr>
            <a:endParaRPr lang="en-US" sz="1700"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7FFF64E-4F6E-6240-8C31-C7C71D261746}"/>
              </a:ext>
            </a:extLst>
          </p:cNvPr>
          <p:cNvCxnSpPr>
            <a:cxnSpLocks/>
          </p:cNvCxnSpPr>
          <p:nvPr/>
        </p:nvCxnSpPr>
        <p:spPr>
          <a:xfrm>
            <a:off x="4646612" y="1828800"/>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1EE925-0CF1-424F-88E3-E80528E7215C}"/>
              </a:ext>
            </a:extLst>
          </p:cNvPr>
          <p:cNvCxnSpPr/>
          <p:nvPr/>
        </p:nvCxnSpPr>
        <p:spPr>
          <a:xfrm>
            <a:off x="736251" y="6406375"/>
            <a:ext cx="2514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A1D19CA-9D34-0446-A858-12359D7D5B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35236" b="664"/>
          <a:stretch/>
        </p:blipFill>
        <p:spPr>
          <a:xfrm>
            <a:off x="-1" y="6398788"/>
            <a:ext cx="4341813" cy="459212"/>
          </a:xfrm>
          <a:prstGeom prst="rect">
            <a:avLst/>
          </a:prstGeom>
        </p:spPr>
      </p:pic>
    </p:spTree>
    <p:extLst>
      <p:ext uri="{BB962C8B-B14F-4D97-AF65-F5344CB8AC3E}">
        <p14:creationId xmlns:p14="http://schemas.microsoft.com/office/powerpoint/2010/main" val="12203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12999-8326-8E44-BF55-027EB1745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367136"/>
          </a:xfrm>
          <a:prstGeom prst="rect">
            <a:avLst/>
          </a:prstGeom>
        </p:spPr>
      </p:pic>
      <p:sp>
        <p:nvSpPr>
          <p:cNvPr id="6" name="TextBox 5"/>
          <p:cNvSpPr txBox="1"/>
          <p:nvPr/>
        </p:nvSpPr>
        <p:spPr>
          <a:xfrm>
            <a:off x="3046411" y="850830"/>
            <a:ext cx="10157354" cy="570477"/>
          </a:xfrm>
          <a:prstGeom prst="rect">
            <a:avLst/>
          </a:prstGeom>
          <a:noFill/>
        </p:spPr>
        <p:txBody>
          <a:bodyPr wrap="square" lIns="0" rtlCol="0" anchor="ctr">
            <a:spAutoFit/>
          </a:bodyPr>
          <a:lstStyle/>
          <a:p>
            <a:pPr>
              <a:lnSpc>
                <a:spcPts val="4000"/>
              </a:lnSpc>
            </a:pPr>
            <a:r>
              <a:rPr lang="en-US" sz="3200" b="1" dirty="0">
                <a:solidFill>
                  <a:srgbClr val="00828F"/>
                </a:solidFill>
                <a:latin typeface="Arial" panose="020B0604020202020204" pitchFamily="34" charset="0"/>
                <a:cs typeface="Arial" panose="020B0604020202020204" pitchFamily="34" charset="0"/>
              </a:rPr>
              <a:t>EVANSTON PARTNERSHIP AND IMPACT</a:t>
            </a:r>
          </a:p>
        </p:txBody>
      </p:sp>
      <p:sp>
        <p:nvSpPr>
          <p:cNvPr id="5" name="Content Placeholder 2"/>
          <p:cNvSpPr txBox="1">
            <a:spLocks/>
          </p:cNvSpPr>
          <p:nvPr/>
        </p:nvSpPr>
        <p:spPr>
          <a:xfrm>
            <a:off x="3046411" y="1905000"/>
            <a:ext cx="8458201" cy="4572000"/>
          </a:xfrm>
          <a:prstGeom prst="rect">
            <a:avLst/>
          </a:prstGeom>
        </p:spPr>
        <p:txBody>
          <a:bodyPr vert="horz" lIns="0" tIns="0" rIns="0" bIns="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lvl="1" indent="-7938">
              <a:lnSpc>
                <a:spcPct val="110000"/>
              </a:lnSpc>
              <a:spcBef>
                <a:spcPts val="0"/>
              </a:spcBef>
              <a:spcAft>
                <a:spcPts val="1000"/>
              </a:spcAft>
              <a:buClr>
                <a:srgbClr val="006231"/>
              </a:buClr>
              <a:buNone/>
            </a:pPr>
            <a:r>
              <a:rPr lang="en-US" sz="3200" dirty="0">
                <a:solidFill>
                  <a:schemeClr val="bg1">
                    <a:lumMod val="50000"/>
                  </a:schemeClr>
                </a:solidFill>
                <a:latin typeface="Arial" panose="020B0604020202020204" pitchFamily="34" charset="0"/>
                <a:cs typeface="Arial" panose="020B0604020202020204" pitchFamily="34" charset="0"/>
              </a:rPr>
              <a:t>We have been a co-located partner with the Evanston Public Library for over a decade and view our relationship as critical to ensuring individuals within the community can access workforce and job seeking employment assistance in addition to the myriad of services the Library provides.</a:t>
            </a:r>
          </a:p>
          <a:p>
            <a:pPr marL="7938" lvl="1" indent="-7938">
              <a:lnSpc>
                <a:spcPct val="110000"/>
              </a:lnSpc>
              <a:spcBef>
                <a:spcPts val="0"/>
              </a:spcBef>
              <a:spcAft>
                <a:spcPts val="1000"/>
              </a:spcAft>
              <a:buClr>
                <a:srgbClr val="006231"/>
              </a:buClr>
              <a:buNone/>
            </a:pPr>
            <a:r>
              <a:rPr lang="en-US" sz="3200" dirty="0">
                <a:solidFill>
                  <a:schemeClr val="bg1">
                    <a:lumMod val="50000"/>
                  </a:schemeClr>
                </a:solidFill>
                <a:latin typeface="Arial" panose="020B0604020202020204" pitchFamily="34" charset="0"/>
                <a:cs typeface="Arial" panose="020B0604020202020204" pitchFamily="34" charset="0"/>
              </a:rPr>
              <a:t>We value our partnership with the Library and are looking forward to a bright future of continued collaboration.  </a:t>
            </a:r>
          </a:p>
          <a:p>
            <a:pPr marL="0" lvl="1" indent="0">
              <a:lnSpc>
                <a:spcPct val="110000"/>
              </a:lnSpc>
              <a:spcBef>
                <a:spcPts val="0"/>
              </a:spcBef>
              <a:spcAft>
                <a:spcPts val="1000"/>
              </a:spcAft>
              <a:buClr>
                <a:srgbClr val="006231"/>
              </a:buClr>
              <a:buNone/>
            </a:pPr>
            <a:endParaRPr lang="en-US" sz="2000" dirty="0">
              <a:solidFill>
                <a:schemeClr val="bg1">
                  <a:lumMod val="50000"/>
                </a:schemeClr>
              </a:solidFill>
              <a:latin typeface="Arial" panose="020B0604020202020204" pitchFamily="34" charset="0"/>
              <a:cs typeface="Arial" panose="020B0604020202020204" pitchFamily="34" charset="0"/>
            </a:endParaRPr>
          </a:p>
          <a:p>
            <a:pPr marL="285750" lvl="1">
              <a:lnSpc>
                <a:spcPct val="110000"/>
              </a:lnSpc>
              <a:spcBef>
                <a:spcPts val="0"/>
              </a:spcBef>
              <a:spcAft>
                <a:spcPts val="1000"/>
              </a:spcAft>
              <a:buClr>
                <a:srgbClr val="006231"/>
              </a:buClr>
            </a:pPr>
            <a:endParaRPr lang="en-US" sz="2000" dirty="0">
              <a:solidFill>
                <a:schemeClr val="bg1">
                  <a:lumMod val="50000"/>
                </a:schemeClr>
              </a:solidFill>
              <a:latin typeface="Arial" panose="020B0604020202020204" pitchFamily="34" charset="0"/>
              <a:cs typeface="Arial" panose="020B0604020202020204" pitchFamily="34" charset="0"/>
            </a:endParaRPr>
          </a:p>
          <a:p>
            <a:pPr marL="7938" lvl="1" indent="-7938">
              <a:lnSpc>
                <a:spcPct val="110000"/>
              </a:lnSpc>
              <a:spcBef>
                <a:spcPts val="0"/>
              </a:spcBef>
              <a:spcAft>
                <a:spcPts val="1000"/>
              </a:spcAft>
              <a:buClr>
                <a:srgbClr val="006231"/>
              </a:buClr>
              <a:buNone/>
            </a:pPr>
            <a:endParaRPr lang="en-US" sz="2000" b="1" dirty="0">
              <a:solidFill>
                <a:schemeClr val="bg1">
                  <a:lumMod val="50000"/>
                </a:schemeClr>
              </a:solidFill>
              <a:latin typeface="Arial" panose="020B0604020202020204" pitchFamily="34" charset="0"/>
              <a:cs typeface="Arial" panose="020B0604020202020204" pitchFamily="34" charset="0"/>
            </a:endParaRPr>
          </a:p>
          <a:p>
            <a:pPr marL="7938" lvl="1" indent="-7938">
              <a:lnSpc>
                <a:spcPct val="110000"/>
              </a:lnSpc>
              <a:spcBef>
                <a:spcPts val="0"/>
              </a:spcBef>
              <a:spcAft>
                <a:spcPts val="1000"/>
              </a:spcAft>
              <a:buClr>
                <a:srgbClr val="006231"/>
              </a:buClr>
              <a:buNone/>
            </a:pP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47EC15-F6C8-6644-A83C-DA31275BCA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12" y="954284"/>
            <a:ext cx="2086115" cy="1407913"/>
          </a:xfrm>
          <a:prstGeom prst="rect">
            <a:avLst/>
          </a:prstGeom>
        </p:spPr>
      </p:pic>
      <p:cxnSp>
        <p:nvCxnSpPr>
          <p:cNvPr id="10" name="Straight Connector 9">
            <a:extLst>
              <a:ext uri="{FF2B5EF4-FFF2-40B4-BE49-F238E27FC236}">
                <a16:creationId xmlns:a16="http://schemas.microsoft.com/office/drawing/2014/main" id="{7960C6E5-D121-EE42-8843-867CFFA897D3}"/>
              </a:ext>
            </a:extLst>
          </p:cNvPr>
          <p:cNvCxnSpPr>
            <a:cxnSpLocks/>
          </p:cNvCxnSpPr>
          <p:nvPr/>
        </p:nvCxnSpPr>
        <p:spPr>
          <a:xfrm>
            <a:off x="3046411" y="1595422"/>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6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12999-8326-8E44-BF55-027EB1745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88825" cy="367136"/>
          </a:xfrm>
          <a:prstGeom prst="rect">
            <a:avLst/>
          </a:prstGeom>
        </p:spPr>
      </p:pic>
      <p:sp>
        <p:nvSpPr>
          <p:cNvPr id="6" name="TextBox 5"/>
          <p:cNvSpPr txBox="1"/>
          <p:nvPr/>
        </p:nvSpPr>
        <p:spPr>
          <a:xfrm>
            <a:off x="3046411" y="850830"/>
            <a:ext cx="10157354" cy="570477"/>
          </a:xfrm>
          <a:prstGeom prst="rect">
            <a:avLst/>
          </a:prstGeom>
          <a:noFill/>
        </p:spPr>
        <p:txBody>
          <a:bodyPr wrap="square" lIns="0" rtlCol="0" anchor="ctr">
            <a:spAutoFit/>
          </a:bodyPr>
          <a:lstStyle/>
          <a:p>
            <a:pPr>
              <a:lnSpc>
                <a:spcPts val="4000"/>
              </a:lnSpc>
            </a:pPr>
            <a:r>
              <a:rPr lang="en-US" sz="3200" b="1" dirty="0">
                <a:solidFill>
                  <a:srgbClr val="00828F"/>
                </a:solidFill>
                <a:latin typeface="Arial" panose="020B0604020202020204" pitchFamily="34" charset="0"/>
                <a:cs typeface="Arial" panose="020B0604020202020204" pitchFamily="34" charset="0"/>
              </a:rPr>
              <a:t>EVANSTON PARTNERSHIP AND IMPACT</a:t>
            </a:r>
          </a:p>
        </p:txBody>
      </p:sp>
      <p:sp>
        <p:nvSpPr>
          <p:cNvPr id="5" name="Content Placeholder 2"/>
          <p:cNvSpPr txBox="1">
            <a:spLocks/>
          </p:cNvSpPr>
          <p:nvPr/>
        </p:nvSpPr>
        <p:spPr>
          <a:xfrm>
            <a:off x="3046411" y="1905000"/>
            <a:ext cx="8458201" cy="487202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a:lnSpc>
                <a:spcPts val="2000"/>
              </a:lnSpc>
              <a:spcBef>
                <a:spcPts val="0"/>
              </a:spcBef>
              <a:spcAft>
                <a:spcPts val="500"/>
              </a:spcAft>
              <a:buClr>
                <a:srgbClr val="006231"/>
              </a:buClr>
              <a:buNone/>
            </a:pPr>
            <a:r>
              <a:rPr lang="en-US" sz="2400" b="1" cap="all" dirty="0">
                <a:solidFill>
                  <a:srgbClr val="00828F"/>
                </a:solidFill>
                <a:latin typeface="Arial" panose="020B0604020202020204" pitchFamily="34" charset="0"/>
                <a:cs typeface="Arial" panose="020B0604020202020204" pitchFamily="34" charset="0"/>
              </a:rPr>
              <a:t>Our IMPACT</a:t>
            </a:r>
          </a:p>
          <a:p>
            <a:pPr marL="7938" lvl="1" indent="-7938">
              <a:lnSpc>
                <a:spcPts val="2000"/>
              </a:lnSpc>
              <a:spcBef>
                <a:spcPts val="0"/>
              </a:spcBef>
              <a:spcAft>
                <a:spcPts val="1000"/>
              </a:spcAft>
              <a:buClr>
                <a:srgbClr val="006231"/>
              </a:buClr>
              <a:buNone/>
            </a:pPr>
            <a:r>
              <a:rPr lang="en-US" sz="2000" dirty="0">
                <a:solidFill>
                  <a:schemeClr val="bg1">
                    <a:lumMod val="50000"/>
                  </a:schemeClr>
                </a:solidFill>
                <a:latin typeface="Arial" panose="020B0604020202020204" pitchFamily="34" charset="0"/>
                <a:cs typeface="Arial" panose="020B0604020202020204" pitchFamily="34" charset="0"/>
              </a:rPr>
              <a:t>Over the last full contract year (10/1/2022 – 9/30/2023) we provided area job seekers with the following assistance at our office within the Library:</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134 individuals received employment or job search services</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91 were enrolled in WIOA programming</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32 received credentials from vocational training</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63 job seekers were placed into full time employment</a:t>
            </a:r>
          </a:p>
          <a:p>
            <a:pPr marL="0" lvl="1" indent="0">
              <a:lnSpc>
                <a:spcPts val="2000"/>
              </a:lnSpc>
              <a:spcBef>
                <a:spcPts val="0"/>
              </a:spcBef>
              <a:spcAft>
                <a:spcPts val="1000"/>
              </a:spcAft>
              <a:buClr>
                <a:srgbClr val="006231"/>
              </a:buClr>
              <a:buNone/>
            </a:pPr>
            <a:r>
              <a:rPr lang="en-US" sz="2000" dirty="0">
                <a:solidFill>
                  <a:schemeClr val="bg1">
                    <a:lumMod val="50000"/>
                  </a:schemeClr>
                </a:solidFill>
                <a:latin typeface="Arial" panose="020B0604020202020204" pitchFamily="34" charset="0"/>
                <a:cs typeface="Arial" panose="020B0604020202020204" pitchFamily="34" charset="0"/>
              </a:rPr>
              <a:t>In addition to serving job seekers, we also assist the business community by hosting hiring events, job fairs, providing resources to offset the cost of training/hiring new talent, and job matching candidates to great jobs.</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We served 72 area employers throughout the last contract year</a:t>
            </a:r>
          </a:p>
          <a:p>
            <a:pPr marL="285750" lvl="1">
              <a:lnSpc>
                <a:spcPts val="2000"/>
              </a:lnSpc>
              <a:spcBef>
                <a:spcPts val="0"/>
              </a:spcBef>
              <a:spcAft>
                <a:spcPts val="1000"/>
              </a:spcAft>
              <a:buClr>
                <a:srgbClr val="006231"/>
              </a:buClr>
            </a:pPr>
            <a:r>
              <a:rPr lang="en-US" sz="2000" dirty="0">
                <a:solidFill>
                  <a:schemeClr val="bg1">
                    <a:lumMod val="50000"/>
                  </a:schemeClr>
                </a:solidFill>
                <a:latin typeface="Arial" panose="020B0604020202020204" pitchFamily="34" charset="0"/>
                <a:cs typeface="Arial" panose="020B0604020202020204" pitchFamily="34" charset="0"/>
              </a:rPr>
              <a:t>Coordinated/participated in 15 area job fairs/hiring events including our Workforce Wednesday events</a:t>
            </a:r>
          </a:p>
          <a:p>
            <a:pPr marL="0" lvl="1" indent="0">
              <a:lnSpc>
                <a:spcPts val="2000"/>
              </a:lnSpc>
              <a:spcBef>
                <a:spcPts val="0"/>
              </a:spcBef>
              <a:spcAft>
                <a:spcPts val="1000"/>
              </a:spcAft>
              <a:buClr>
                <a:srgbClr val="006231"/>
              </a:buClr>
              <a:buNone/>
            </a:pPr>
            <a:endParaRPr lang="en-US" sz="2000" dirty="0">
              <a:solidFill>
                <a:schemeClr val="bg1">
                  <a:lumMod val="50000"/>
                </a:schemeClr>
              </a:solidFill>
              <a:latin typeface="Arial" panose="020B0604020202020204" pitchFamily="34" charset="0"/>
              <a:cs typeface="Arial" panose="020B0604020202020204" pitchFamily="34" charset="0"/>
            </a:endParaRPr>
          </a:p>
          <a:p>
            <a:pPr marL="285750" lvl="1">
              <a:lnSpc>
                <a:spcPts val="2000"/>
              </a:lnSpc>
              <a:spcBef>
                <a:spcPts val="0"/>
              </a:spcBef>
              <a:spcAft>
                <a:spcPts val="1000"/>
              </a:spcAft>
              <a:buClr>
                <a:srgbClr val="006231"/>
              </a:buClr>
            </a:pPr>
            <a:endParaRPr lang="en-US" sz="2000" dirty="0">
              <a:solidFill>
                <a:schemeClr val="bg1">
                  <a:lumMod val="50000"/>
                </a:schemeClr>
              </a:solidFill>
              <a:latin typeface="Arial" panose="020B0604020202020204" pitchFamily="34" charset="0"/>
              <a:cs typeface="Arial" panose="020B0604020202020204" pitchFamily="34" charset="0"/>
            </a:endParaRPr>
          </a:p>
          <a:p>
            <a:pPr marL="7938" lvl="1" indent="-7938">
              <a:lnSpc>
                <a:spcPts val="2000"/>
              </a:lnSpc>
              <a:spcBef>
                <a:spcPts val="0"/>
              </a:spcBef>
              <a:spcAft>
                <a:spcPts val="1000"/>
              </a:spcAft>
              <a:buClr>
                <a:srgbClr val="006231"/>
              </a:buClr>
              <a:buNone/>
            </a:pPr>
            <a:endParaRPr lang="en-US" sz="2000" b="1" dirty="0">
              <a:solidFill>
                <a:schemeClr val="bg1">
                  <a:lumMod val="50000"/>
                </a:schemeClr>
              </a:solidFill>
              <a:latin typeface="Arial" panose="020B0604020202020204" pitchFamily="34" charset="0"/>
              <a:cs typeface="Arial" panose="020B0604020202020204" pitchFamily="34" charset="0"/>
            </a:endParaRPr>
          </a:p>
          <a:p>
            <a:pPr marL="7938" lvl="1" indent="-7938">
              <a:lnSpc>
                <a:spcPts val="2000"/>
              </a:lnSpc>
              <a:spcBef>
                <a:spcPts val="0"/>
              </a:spcBef>
              <a:spcAft>
                <a:spcPts val="1000"/>
              </a:spcAft>
              <a:buClr>
                <a:srgbClr val="006231"/>
              </a:buClr>
              <a:buNone/>
            </a:pPr>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047EC15-F6C8-6644-A83C-DA31275BCA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12" y="954284"/>
            <a:ext cx="2086115" cy="1407913"/>
          </a:xfrm>
          <a:prstGeom prst="rect">
            <a:avLst/>
          </a:prstGeom>
        </p:spPr>
      </p:pic>
      <p:cxnSp>
        <p:nvCxnSpPr>
          <p:cNvPr id="10" name="Straight Connector 9">
            <a:extLst>
              <a:ext uri="{FF2B5EF4-FFF2-40B4-BE49-F238E27FC236}">
                <a16:creationId xmlns:a16="http://schemas.microsoft.com/office/drawing/2014/main" id="{7960C6E5-D121-EE42-8843-867CFFA897D3}"/>
              </a:ext>
            </a:extLst>
          </p:cNvPr>
          <p:cNvCxnSpPr>
            <a:cxnSpLocks/>
          </p:cNvCxnSpPr>
          <p:nvPr/>
        </p:nvCxnSpPr>
        <p:spPr>
          <a:xfrm>
            <a:off x="3046411" y="1595422"/>
            <a:ext cx="685801" cy="0"/>
          </a:xfrm>
          <a:prstGeom prst="line">
            <a:avLst/>
          </a:prstGeom>
          <a:ln w="38100" cap="sq">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383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454E447982942A73831A69B1400F3" ma:contentTypeVersion="24" ma:contentTypeDescription="Create a new document." ma:contentTypeScope="" ma:versionID="7e1e9e5f1c3207cd7f93617957c5f1f9">
  <xsd:schema xmlns:xsd="http://www.w3.org/2001/XMLSchema" xmlns:xs="http://www.w3.org/2001/XMLSchema" xmlns:p="http://schemas.microsoft.com/office/2006/metadata/properties" xmlns:ns2="d6c19b17-0bb2-4fc1-a1ae-9bb02b76bf1d" xmlns:ns3="86525f57-214e-4bf4-8a2f-7b4a551060ad" xmlns:ns4="ad9c628f-f2c1-46f4-941e-02b46e23d05b" targetNamespace="http://schemas.microsoft.com/office/2006/metadata/properties" ma:root="true" ma:fieldsID="c66e4de92b90f212dff5d496bfefa83a" ns2:_="" ns3:_="" ns4:_="">
    <xsd:import namespace="d6c19b17-0bb2-4fc1-a1ae-9bb02b76bf1d"/>
    <xsd:import namespace="86525f57-214e-4bf4-8a2f-7b4a551060ad"/>
    <xsd:import namespace="ad9c628f-f2c1-46f4-941e-02b46e23d05b"/>
    <xsd:element name="properties">
      <xsd:complexType>
        <xsd:sequence>
          <xsd:element name="documentManagement">
            <xsd:complexType>
              <xsd:all>
                <xsd:element ref="ns2:Year_x0020_or_x0020_Logo" minOccurs="0"/>
                <xsd:element ref="ns2:Date_x0020_Created" minOccurs="0"/>
                <xsd:element ref="ns2:Program_x0020_Area" minOccurs="0"/>
                <xsd:element ref="ns2:Audience" minOccurs="0"/>
                <xsd:element ref="ns2:Output" minOccurs="0"/>
                <xsd:element ref="ns2:Mission_x0020_Statement" minOccurs="0"/>
                <xsd:element ref="ns2:Type_x0020_of_x0020_Item" minOccurs="0"/>
                <xsd:element ref="ns3:SharedWithUsers" minOccurs="0"/>
                <xsd:element ref="ns3:SharingHintHash"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19b17-0bb2-4fc1-a1ae-9bb02b76bf1d" elementFormDefault="qualified">
    <xsd:import namespace="http://schemas.microsoft.com/office/2006/documentManagement/types"/>
    <xsd:import namespace="http://schemas.microsoft.com/office/infopath/2007/PartnerControls"/>
    <xsd:element name="Year_x0020_or_x0020_Logo" ma:index="8" nillable="true" ma:displayName="Year or Logo" ma:format="Dropdown" ma:internalName="Year_x0020_or_x0020_Logo">
      <xsd:simpleType>
        <xsd:restriction base="dms:Choice">
          <xsd:enumeration value="2004-2011"/>
          <xsd:enumeration value="2012"/>
          <xsd:enumeration value="2013"/>
          <xsd:enumeration value="2014"/>
          <xsd:enumeration value="2015"/>
          <xsd:enumeration value="2016"/>
          <xsd:enumeration value="2017"/>
          <xsd:enumeration value="2018"/>
          <xsd:enumeration value="2019"/>
          <xsd:enumeration value="2020"/>
          <xsd:enumeration value="2021"/>
          <xsd:enumeration value="Logos"/>
          <xsd:enumeration value="2022"/>
          <xsd:enumeration value="2023"/>
          <xsd:enumeration value="2024"/>
        </xsd:restriction>
      </xsd:simpleType>
    </xsd:element>
    <xsd:element name="Date_x0020_Created" ma:index="9" nillable="true" ma:displayName="Date Created" ma:format="DateOnly" ma:internalName="Date_x0020_Created">
      <xsd:simpleType>
        <xsd:restriction base="dms:DateTime"/>
      </xsd:simpleType>
    </xsd:element>
    <xsd:element name="Program_x0020_Area" ma:index="10" nillable="true" ma:displayName="Program Area" ma:default="Able" ma:format="Dropdown" ma:internalName="Program_x0020_Area">
      <xsd:simpleType>
        <xsd:restriction base="dms:Choice">
          <xsd:enumeration value="Able"/>
          <xsd:enumeration value="Able Help Desk"/>
          <xsd:enumeration value="ACI"/>
          <xsd:enumeration value="Advocacy"/>
          <xsd:enumeration value="Annual Report"/>
          <xsd:enumeration value="ASR"/>
          <xsd:enumeration value="Auxiliary Board"/>
          <xsd:enumeration value="BACK TO WORK 50"/>
          <xsd:enumeration value="Back Office Cooperative"/>
          <xsd:enumeration value="Business Solutions"/>
          <xsd:enumeration value="Calumet City"/>
          <xsd:enumeration value="CareerPlace/ENG"/>
          <xsd:enumeration value="CCT"/>
          <xsd:enumeration value="CHA"/>
          <xsd:enumeration value="Chicago Heights"/>
          <xsd:enumeration value="Contact Tracing"/>
          <xsd:enumeration value="Headquarters"/>
          <xsd:enumeration value="Human Resources"/>
          <xsd:enumeration value="ICCB"/>
          <xsd:enumeration value="Illinois Joining Forces"/>
          <xsd:enumeration value="Inner Voice"/>
          <xsd:enumeration value="IT"/>
          <xsd:enumeration value="IT Career Lab"/>
          <xsd:enumeration value="IT Sector Center"/>
          <xsd:enumeration value="JRT"/>
          <xsd:enumeration value="JTW"/>
          <xsd:enumeration value="Junior Board"/>
          <xsd:enumeration value="Jumpstart"/>
          <xsd:enumeration value="Kane County WIOA"/>
          <xsd:enumeration value="NEG"/>
          <xsd:enumeration value="NEWS (Network of Employer-Led Solutions)"/>
          <xsd:enumeration value="National Senior Network"/>
          <xsd:enumeration value="Non-Profit Advisors"/>
          <xsd:enumeration value="Nonprofit Collaboration"/>
          <xsd:enumeration value="North Dakota Jobs Initiative"/>
          <xsd:enumeration value="Northern Cook County"/>
          <xsd:enumeration value="Operation Access to Employment for Persons with Disabilities"/>
          <xsd:enumeration value="Quality Assurance"/>
          <xsd:enumeration value="RemarkABLE!"/>
          <xsd:enumeration value="Retail Career Lab"/>
          <xsd:enumeration value="Senior Services"/>
          <xsd:enumeration value="Service Integration"/>
          <xsd:enumeration value="SNAP"/>
          <xsd:enumeration value="TAA"/>
          <xsd:enumeration value="TAA WIA"/>
          <xsd:enumeration value="Training"/>
          <xsd:enumeration value="Veterans Program"/>
          <xsd:enumeration value="Veterans Priority of Service"/>
          <xsd:enumeration value="Veterans Working Group"/>
          <xsd:enumeration value="WIA"/>
          <xsd:enumeration value="Workforce Center"/>
          <xsd:enumeration value="Workforce Center (Pilsen)"/>
          <xsd:enumeration value="WIOA-Cook County"/>
          <xsd:enumeration value="WIOA-North Cook"/>
          <xsd:enumeration value="WIOA-Pilsen"/>
          <xsd:enumeration value="WIOA-Prairie State"/>
          <xsd:enumeration value="Workforce Services"/>
          <xsd:enumeration value="WorkOne Southeast/IN Region 9"/>
          <xsd:enumeration value="Youth Program"/>
          <xsd:enumeration value="WIOA - Omaha"/>
        </xsd:restriction>
      </xsd:simpleType>
    </xsd:element>
    <xsd:element name="Audience" ma:index="11" nillable="true" ma:displayName="Audience" ma:format="Dropdown" ma:internalName="Audience">
      <xsd:simpleType>
        <xsd:restriction base="dms:Choice">
          <xsd:enumeration value="Client"/>
          <xsd:enumeration value="Employees"/>
          <xsd:enumeration value="Employers"/>
          <xsd:enumeration value="Event"/>
          <xsd:enumeration value="Funders, Employers"/>
          <xsd:enumeration value="Fundraising"/>
          <xsd:enumeration value="General"/>
          <xsd:enumeration value="Partners"/>
        </xsd:restriction>
      </xsd:simpleType>
    </xsd:element>
    <xsd:element name="Output" ma:index="12" nillable="true" ma:displayName="Output" ma:format="Dropdown" ma:internalName="Output">
      <xsd:simpleType>
        <xsd:restriction base="dms:Choice">
          <xsd:enumeration value="1 Available"/>
          <xsd:enumeration value="Digital Media"/>
          <xsd:enumeration value="Electronic"/>
          <xsd:enumeration value="Email"/>
          <xsd:enumeration value="Image"/>
          <xsd:enumeration value="In-House Printing"/>
          <xsd:enumeration value="Outsourced (Copies available)"/>
        </xsd:restriction>
      </xsd:simpleType>
    </xsd:element>
    <xsd:element name="Mission_x0020_Statement" ma:index="13" nillable="true" ma:displayName="Mission Statement" ma:format="Dropdown" ma:internalName="Mission_x0020_Statement">
      <xsd:simpleType>
        <xsd:restriction base="dms:Choice">
          <xsd:enumeration value="Neither"/>
          <xsd:enumeration value="New"/>
          <xsd:enumeration value="Old"/>
        </xsd:restriction>
      </xsd:simpleType>
    </xsd:element>
    <xsd:element name="Type_x0020_of_x0020_Item" ma:index="14" nillable="true" ma:displayName="Type of Item" ma:format="Dropdown" ma:internalName="Type_x0020_of_x0020_Item">
      <xsd:simpleType>
        <xsd:restriction base="dms:Choice">
          <xsd:enumeration value="Ad"/>
          <xsd:enumeration value="Annual Report"/>
          <xsd:enumeration value="Award"/>
          <xsd:enumeration value="Badge"/>
          <xsd:enumeration value="Banner"/>
          <xsd:enumeration value="Billboard"/>
          <xsd:enumeration value="Brochure"/>
          <xsd:enumeration value="Business Card"/>
          <xsd:enumeration value="Button for Website"/>
          <xsd:enumeration value="Campaign Collateral (Bulk)"/>
          <xsd:enumeration value="Certificate"/>
          <xsd:enumeration value="Client Success Ad Slick"/>
          <xsd:enumeration value="Comment Card"/>
          <xsd:enumeration value="Course Catalogue"/>
          <xsd:enumeration value="Cubicle Nameplate"/>
          <xsd:enumeration value="Digital Signage"/>
          <xsd:enumeration value="Email Blast"/>
          <xsd:enumeration value="Emergency Exit Map"/>
          <xsd:enumeration value="Envelope"/>
          <xsd:enumeration value="Event Collateral (Bulk)"/>
          <xsd:enumeration value="Fact Sheet"/>
          <xsd:enumeration value="Fax Cover Sheet"/>
          <xsd:enumeration value="Flyer"/>
          <xsd:enumeration value="Folder"/>
          <xsd:enumeration value="Folder Label"/>
          <xsd:enumeration value="Form"/>
          <xsd:enumeration value="Fundraising Event Suite"/>
          <xsd:enumeration value="Greeting Card"/>
          <xsd:enumeration value="Handbook"/>
          <xsd:enumeration value="Headshot"/>
          <xsd:enumeration value="Image"/>
          <xsd:enumeration value="Informational Letter"/>
          <xsd:enumeration value="Insert"/>
          <xsd:enumeration value="Invite"/>
          <xsd:enumeration value="Invite and Map"/>
          <xsd:enumeration value="Job Training Guide"/>
          <xsd:enumeration value="Labels"/>
          <xsd:enumeration value="Lawn Sign"/>
          <xsd:enumeration value="Letterhead"/>
          <xsd:enumeration value="Logo"/>
          <xsd:enumeration value="Magnet"/>
          <xsd:enumeration value="Mailer"/>
          <xsd:enumeration value="Manual Cover"/>
          <xsd:enumeration value="Media Release"/>
          <xsd:enumeration value="Newsletter"/>
          <xsd:enumeration value="Postcard"/>
          <xsd:enumeration value="Poster"/>
          <xsd:enumeration value="PowerPoint Presentation"/>
          <xsd:enumeration value="Presentation Cover"/>
          <xsd:enumeration value="Registration Form"/>
          <xsd:enumeration value="Reminder Card"/>
          <xsd:enumeration value="Report"/>
          <xsd:enumeration value="Resource Center Rules"/>
          <xsd:enumeration value="Retractable Banner"/>
          <xsd:enumeration value="Save the Date"/>
          <xsd:enumeration value="Sign"/>
          <xsd:enumeration value="Social Media Graphic"/>
          <xsd:enumeration value="Southtown Ad"/>
          <xsd:enumeration value="SunTimes Ad"/>
          <xsd:enumeration value="Survey"/>
          <xsd:enumeration value="Table Runner"/>
          <xsd:enumeration value="Table Tent"/>
          <xsd:enumeration value="Thumbnail"/>
          <xsd:enumeration value="Video"/>
          <xsd:enumeration value="Web Ad"/>
          <xsd:enumeration value="Web Graphic"/>
          <xsd:enumeration value="Word Document"/>
          <xsd:enumeration value="Workbook Cover"/>
        </xsd:restriction>
      </xsd:simple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64338fc-dc03-49fe-b4b5-8a1e7986e560" ma:termSetId="09814cd3-568e-fe90-9814-8d621ff8fb84" ma:anchorId="fba54fb3-c3e1-fe81-a776-ca4b69148c4d" ma:open="true" ma:isKeyword="false">
      <xsd:complexType>
        <xsd:sequence>
          <xsd:element ref="pc:Terms" minOccurs="0" maxOccurs="1"/>
        </xsd:sequence>
      </xsd:complexType>
    </xsd:element>
    <xsd:element name="MediaServiceDateTaken" ma:index="29" nillable="true" ma:displayName="MediaServiceDateTaken" ma:hidden="true" ma:internalName="MediaServiceDateTaken"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525f57-214e-4bf4-8a2f-7b4a551060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6" nillable="true" ma:displayName="Sharing Hint Hash" ma:internalName="SharingHintHash" ma:readOnly="true">
      <xsd:simpleType>
        <xsd:restriction base="dms:Text"/>
      </xsd:simple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9c628f-f2c1-46f4-941e-02b46e23d05b"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e848dd9b-6bab-40e7-bf41-72cd2b13a2b5}" ma:internalName="TaxCatchAll" ma:showField="CatchAllData" ma:web="ad9c628f-f2c1-46f4-941e-02b46e23d0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86525f57-214e-4bf4-8a2f-7b4a551060ad">
      <UserInfo>
        <DisplayName>Evelyn Spigner</DisplayName>
        <AccountId>101</AccountId>
        <AccountType/>
      </UserInfo>
      <UserInfo>
        <DisplayName>Sharon Branch</DisplayName>
        <AccountId>141</AccountId>
        <AccountType/>
      </UserInfo>
      <UserInfo>
        <DisplayName>Angela Lopez</DisplayName>
        <AccountId>103</AccountId>
        <AccountType/>
      </UserInfo>
      <UserInfo>
        <DisplayName>Andi Drileck</DisplayName>
        <AccountId>92</AccountId>
        <AccountType/>
      </UserInfo>
      <UserInfo>
        <DisplayName>Elizabeth Hueramo</DisplayName>
        <AccountId>98</AccountId>
        <AccountType/>
      </UserInfo>
      <UserInfo>
        <DisplayName>Bridget Altenburg</DisplayName>
        <AccountId>36</AccountId>
        <AccountType/>
      </UserInfo>
    </SharedWithUsers>
    <Mission_x0020_Statement xmlns="d6c19b17-0bb2-4fc1-a1ae-9bb02b76bf1d">Neither</Mission_x0020_Statement>
    <Output xmlns="d6c19b17-0bb2-4fc1-a1ae-9bb02b76bf1d">Electronic</Output>
    <Date_x0020_Created xmlns="d6c19b17-0bb2-4fc1-a1ae-9bb02b76bf1d">2023-03-08T06:00:00+00:00</Date_x0020_Created>
    <Program_x0020_Area xmlns="d6c19b17-0bb2-4fc1-a1ae-9bb02b76bf1d">Able</Program_x0020_Area>
    <Year_x0020_or_x0020_Logo xmlns="d6c19b17-0bb2-4fc1-a1ae-9bb02b76bf1d">2023</Year_x0020_or_x0020_Logo>
    <Audience xmlns="d6c19b17-0bb2-4fc1-a1ae-9bb02b76bf1d">General</Audience>
    <Type_x0020_of_x0020_Item xmlns="d6c19b17-0bb2-4fc1-a1ae-9bb02b76bf1d">Powerpoint Presentation</Type_x0020_of_x0020_Item>
    <lcf76f155ced4ddcb4097134ff3c332f xmlns="d6c19b17-0bb2-4fc1-a1ae-9bb02b76bf1d">
      <Terms xmlns="http://schemas.microsoft.com/office/infopath/2007/PartnerControls"/>
    </lcf76f155ced4ddcb4097134ff3c332f>
    <TaxCatchAll xmlns="ad9c628f-f2c1-46f4-941e-02b46e23d05b" xsi:nil="true"/>
  </documentManagement>
</p:properties>
</file>

<file path=customXml/itemProps1.xml><?xml version="1.0" encoding="utf-8"?>
<ds:datastoreItem xmlns:ds="http://schemas.openxmlformats.org/officeDocument/2006/customXml" ds:itemID="{CB33F520-EC1F-46DB-A20A-9E35CB950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19b17-0bb2-4fc1-a1ae-9bb02b76bf1d"/>
    <ds:schemaRef ds:uri="86525f57-214e-4bf4-8a2f-7b4a551060ad"/>
    <ds:schemaRef ds:uri="ad9c628f-f2c1-46f4-941e-02b46e23d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1B53EA-A3ED-4F21-BA55-1061B018170C}">
  <ds:schemaRefs>
    <ds:schemaRef ds:uri="http://schemas.microsoft.com/sharepoint/v3/contenttype/forms"/>
  </ds:schemaRefs>
</ds:datastoreItem>
</file>

<file path=customXml/itemProps3.xml><?xml version="1.0" encoding="utf-8"?>
<ds:datastoreItem xmlns:ds="http://schemas.openxmlformats.org/officeDocument/2006/customXml" ds:itemID="{2B22CAB7-299C-4BAD-8D77-56F1A0929727}">
  <ds:schemaRefs>
    <ds:schemaRef ds:uri="http://schemas.microsoft.com/office/2006/documentManagement/types"/>
    <ds:schemaRef ds:uri="http://purl.org/dc/terms/"/>
    <ds:schemaRef ds:uri="http://purl.org/dc/elements/1.1/"/>
    <ds:schemaRef ds:uri="ad9c628f-f2c1-46f4-941e-02b46e23d05b"/>
    <ds:schemaRef ds:uri="http://www.w3.org/XML/1998/namespace"/>
    <ds:schemaRef ds:uri="86525f57-214e-4bf4-8a2f-7b4a551060ad"/>
    <ds:schemaRef ds:uri="http://schemas.microsoft.com/office/infopath/2007/PartnerControls"/>
    <ds:schemaRef ds:uri="http://purl.org/dc/dcmitype/"/>
    <ds:schemaRef ds:uri="http://schemas.openxmlformats.org/package/2006/metadata/core-properties"/>
    <ds:schemaRef ds:uri="http://schemas.microsoft.com/office/2006/metadata/properties"/>
    <ds:schemaRef ds:uri="d6c19b17-0bb2-4fc1-a1ae-9bb02b76bf1d"/>
  </ds:schemaRefs>
</ds:datastoreItem>
</file>

<file path=docProps/app.xml><?xml version="1.0" encoding="utf-8"?>
<Properties xmlns="http://schemas.openxmlformats.org/officeDocument/2006/extended-properties" xmlns:vt="http://schemas.openxmlformats.org/officeDocument/2006/docPropsVTypes">
  <Template/>
  <TotalTime>6356</TotalTime>
  <Words>716</Words>
  <Application>Microsoft Office PowerPoint</Application>
  <PresentationFormat>Custom</PresentationFormat>
  <Paragraphs>77</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Able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Able-Overview_PPT</dc:title>
  <dc:creator>Kristen Cullotta</dc:creator>
  <cp:lastModifiedBy>Hernandez-Solis, Lea</cp:lastModifiedBy>
  <cp:revision>434</cp:revision>
  <cp:lastPrinted>2014-12-18T16:46:43Z</cp:lastPrinted>
  <dcterms:created xsi:type="dcterms:W3CDTF">2013-07-09T21:05:29Z</dcterms:created>
  <dcterms:modified xsi:type="dcterms:W3CDTF">2024-07-10T21:25:37Z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0x010100DB6454E447982942A73831A69B1400F3</vt:lpwstr>
  </property>
  <property fmtid="{D5CDD505-2E9C-101B-9397-08002B2CF9AE}" pid="3" name="MediaServiceImageTags">
    <vt:lpwstr/>
  </property>
</Properties>
</file>