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5" r:id="rId8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notta\Desktop\Monthly%20Report%20FY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Revenue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'Month-wise Report'!$C$3</c:f>
              <c:strCache>
                <c:ptCount val="1"/>
                <c:pt idx="0">
                  <c:v>Jan-24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4.488787435772483E-2"/>
                  <c:y val="-8.3333333333333329E-2"/>
                </c:manualLayout>
              </c:layout>
              <c:tx>
                <c:rich>
                  <a:bodyPr/>
                  <a:lstStyle/>
                  <a:p>
                    <a:fld id="{D35AB49D-7AE2-4F07-BF76-63A27B5BD672}" type="VALUE">
                      <a:rPr lang="en-US" baseline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1C9E-4348-922C-E7A803774DA5}"/>
                </c:ext>
              </c:extLst>
            </c:dLbl>
            <c:spPr>
              <a:solidFill>
                <a:sysClr val="window" lastClr="FFFFFF"/>
              </a:solidFill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'Month-wise Report'!$B$19</c:f>
              <c:strCache>
                <c:ptCount val="1"/>
                <c:pt idx="0">
                  <c:v>Total</c:v>
                </c:pt>
              </c:strCache>
              <c:extLst/>
            </c:strRef>
          </c:cat>
          <c:val>
            <c:numRef>
              <c:f>'Month-wise Report'!$C$19</c:f>
              <c:numCache>
                <c:formatCode>"$"#,##0_);\("$"#,##0\)</c:formatCode>
                <c:ptCount val="1"/>
                <c:pt idx="0">
                  <c:v>24153.84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1-1C9E-4348-922C-E7A803774DA5}"/>
            </c:ext>
          </c:extLst>
        </c:ser>
        <c:ser>
          <c:idx val="1"/>
          <c:order val="1"/>
          <c:tx>
            <c:strRef>
              <c:f>'Month-wise Report'!$D$3</c:f>
              <c:strCache>
                <c:ptCount val="1"/>
                <c:pt idx="0">
                  <c:v>Feb-24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7.7777777777777779E-2"/>
                  <c:y val="-0.10185185185185194"/>
                </c:manualLayout>
              </c:layout>
              <c:tx>
                <c:rich>
                  <a:bodyPr/>
                  <a:lstStyle/>
                  <a:p>
                    <a:fld id="{7071541D-DBAB-436B-81C0-A2AC5F8C6C2E}" type="VALUE">
                      <a:rPr lang="en-US" baseline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1C9E-4348-922C-E7A803774DA5}"/>
                </c:ext>
              </c:extLst>
            </c:dLbl>
            <c:spPr>
              <a:solidFill>
                <a:sysClr val="window" lastClr="FFFFFF"/>
              </a:solidFill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'Month-wise Report'!$B$19</c:f>
              <c:strCache>
                <c:ptCount val="1"/>
                <c:pt idx="0">
                  <c:v>Total</c:v>
                </c:pt>
              </c:strCache>
              <c:extLst/>
            </c:strRef>
          </c:cat>
          <c:val>
            <c:numRef>
              <c:f>'Month-wise Report'!$D$19</c:f>
              <c:numCache>
                <c:formatCode>"$"#,##0_);\("$"#,##0\)</c:formatCode>
                <c:ptCount val="1"/>
                <c:pt idx="0">
                  <c:v>1001680.59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3-1C9E-4348-922C-E7A803774DA5}"/>
            </c:ext>
          </c:extLst>
        </c:ser>
        <c:ser>
          <c:idx val="2"/>
          <c:order val="2"/>
          <c:tx>
            <c:strRef>
              <c:f>'Month-wise Report'!$E$3</c:f>
              <c:strCache>
                <c:ptCount val="1"/>
                <c:pt idx="0">
                  <c:v>Mar-24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0.10555555555555558"/>
                  <c:y val="1.3888888888888867E-2"/>
                </c:manualLayout>
              </c:layout>
              <c:tx>
                <c:rich>
                  <a:bodyPr/>
                  <a:lstStyle/>
                  <a:p>
                    <a:fld id="{480A45B3-01CB-446D-AE41-56E2560667CF}" type="VALUE">
                      <a:rPr lang="en-US" baseline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1C9E-4348-922C-E7A803774DA5}"/>
                </c:ext>
              </c:extLst>
            </c:dLbl>
            <c:spPr>
              <a:solidFill>
                <a:sysClr val="window" lastClr="FFFFFF"/>
              </a:solidFill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'Month-wise Report'!$B$19</c:f>
              <c:strCache>
                <c:ptCount val="1"/>
                <c:pt idx="0">
                  <c:v>Total</c:v>
                </c:pt>
              </c:strCache>
              <c:extLst/>
            </c:strRef>
          </c:cat>
          <c:val>
            <c:numRef>
              <c:f>'Month-wise Report'!$E$19</c:f>
              <c:numCache>
                <c:formatCode>"$"#,##0_);\("$"#,##0\)</c:formatCode>
                <c:ptCount val="1"/>
                <c:pt idx="0">
                  <c:v>3120189.2200000007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5-1C9E-4348-922C-E7A803774DA5}"/>
            </c:ext>
          </c:extLst>
        </c:ser>
        <c:ser>
          <c:idx val="3"/>
          <c:order val="3"/>
          <c:tx>
            <c:strRef>
              <c:f>'Month-wise Report'!$F$3</c:f>
              <c:strCache>
                <c:ptCount val="1"/>
                <c:pt idx="0">
                  <c:v>Apr-24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1.5906623235613464E-2"/>
                  <c:y val="-9.2592592592592587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7AEB76EF-072F-4B2A-B8F3-BBB70CAB5010}" type="VALUE">
                      <a:rPr lang="en-US" b="1" baseline="0"/>
                      <a:pPr>
                        <a:defRPr b="1"/>
                      </a:pPr>
                      <a:t>[VALUE]</a:t>
                    </a:fld>
                    <a:endParaRPr lang="en-US"/>
                  </a:p>
                </c:rich>
              </c:tx>
              <c:spPr>
                <a:solidFill>
                  <a:sysClr val="window" lastClr="FFFFFF"/>
                </a:solidFill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1C9E-4348-922C-E7A803774DA5}"/>
                </c:ext>
              </c:extLst>
            </c:dLbl>
            <c:spPr>
              <a:solidFill>
                <a:sysClr val="window" lastClr="FFFFFF"/>
              </a:solidFill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'Month-wise Report'!$B$19</c:f>
              <c:strCache>
                <c:ptCount val="1"/>
                <c:pt idx="0">
                  <c:v>Total</c:v>
                </c:pt>
              </c:strCache>
              <c:extLst/>
            </c:strRef>
          </c:cat>
          <c:val>
            <c:numRef>
              <c:f>'Month-wise Report'!$F$19</c:f>
              <c:numCache>
                <c:formatCode>"$"#,##0_);\("$"#,##0\)</c:formatCode>
                <c:ptCount val="1"/>
                <c:pt idx="0">
                  <c:v>29529.86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7-1C9E-4348-922C-E7A803774DA5}"/>
            </c:ext>
          </c:extLst>
        </c:ser>
        <c:ser>
          <c:idx val="4"/>
          <c:order val="4"/>
          <c:tx>
            <c:strRef>
              <c:f>'Month-wise Report'!$G$3</c:f>
              <c:strCache>
                <c:ptCount val="1"/>
                <c:pt idx="0">
                  <c:v>May-24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2.720767395932196E-2"/>
                  <c:y val="-0.10648148148148148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900" b="1" i="0" u="none" strike="noStrike" kern="1200" baseline="0">
                        <a:solidFill>
                          <a:schemeClr val="dk1">
                            <a:lumMod val="65000"/>
                            <a:lumOff val="3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A7BE8A3-E4F2-4210-9BE2-2A2DAFAF196C}" type="VALUE">
                      <a:rPr lang="en-US" b="1" baseline="0"/>
                      <a:pPr>
                        <a:defRPr b="1"/>
                      </a:pPr>
                      <a:t>[VALUE]</a:t>
                    </a:fld>
                    <a:endParaRPr lang="en-US"/>
                  </a:p>
                </c:rich>
              </c:tx>
              <c:spPr>
                <a:solidFill>
                  <a:sysClr val="window" lastClr="FFFFFF"/>
                </a:solidFill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8-1C9E-4348-922C-E7A803774DA5}"/>
                </c:ext>
              </c:extLst>
            </c:dLbl>
            <c:spPr>
              <a:solidFill>
                <a:sysClr val="window" lastClr="FFFFFF"/>
              </a:solidFill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'Month-wise Report'!$B$19</c:f>
              <c:strCache>
                <c:ptCount val="1"/>
                <c:pt idx="0">
                  <c:v>Total</c:v>
                </c:pt>
              </c:strCache>
              <c:extLst/>
            </c:strRef>
          </c:cat>
          <c:val>
            <c:numRef>
              <c:f>'Month-wise Report'!$G$19</c:f>
              <c:numCache>
                <c:formatCode>"$"#,##0_);\("$"#,##0\)</c:formatCode>
                <c:ptCount val="1"/>
                <c:pt idx="0">
                  <c:v>157713.28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9-1C9E-4348-922C-E7A803774DA5}"/>
            </c:ext>
          </c:extLst>
        </c:ser>
        <c:ser>
          <c:idx val="5"/>
          <c:order val="5"/>
          <c:tx>
            <c:strRef>
              <c:f>'Month-wise Report'!$H$3</c:f>
              <c:strCache>
                <c:ptCount val="1"/>
                <c:pt idx="0">
                  <c:v>Jun-24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-2.0358413056674105E-2"/>
                  <c:y val="0.20833369787109954"/>
                </c:manualLayout>
              </c:layout>
              <c:tx>
                <c:rich>
                  <a:bodyPr/>
                  <a:lstStyle/>
                  <a:p>
                    <a:fld id="{FDE9A0EF-AEFE-48B2-B0C2-5B52D5760801}" type="VALUE">
                      <a:rPr lang="en-US" baseline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977305564817424"/>
                      <c:h val="0.11673082531350248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1C9E-4348-922C-E7A803774DA5}"/>
                </c:ext>
              </c:extLst>
            </c:dLbl>
            <c:spPr>
              <a:solidFill>
                <a:sysClr val="window" lastClr="FFFFFF"/>
              </a:solidFill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showLeaderLines val="0"/>
              </c:ext>
            </c:extLst>
          </c:dLbls>
          <c:cat>
            <c:strRef>
              <c:f>'Month-wise Report'!$B$19</c:f>
              <c:strCache>
                <c:ptCount val="1"/>
                <c:pt idx="0">
                  <c:v>Total</c:v>
                </c:pt>
              </c:strCache>
              <c:extLst/>
            </c:strRef>
          </c:cat>
          <c:val>
            <c:numRef>
              <c:f>'Month-wise Report'!$H$19</c:f>
              <c:numCache>
                <c:formatCode>"$"#,##0_);\("$"#,##0\)</c:formatCode>
                <c:ptCount val="1"/>
                <c:pt idx="0">
                  <c:v>-53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B-1C9E-4348-922C-E7A803774DA5}"/>
            </c:ext>
          </c:extLst>
        </c:ser>
        <c:ser>
          <c:idx val="6"/>
          <c:order val="6"/>
          <c:tx>
            <c:strRef>
              <c:f>'Month-wise Report'!$I$3</c:f>
              <c:strCache>
                <c:ptCount val="1"/>
                <c:pt idx="0">
                  <c:v>Jul-24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'Month-wise Report'!$B$19</c:f>
              <c:strCache>
                <c:ptCount val="1"/>
                <c:pt idx="0">
                  <c:v>Total</c:v>
                </c:pt>
              </c:strCache>
              <c:extLst/>
            </c:strRef>
          </c:cat>
          <c:val>
            <c:numRef>
              <c:f>'Month-wise Report'!$I$19</c:f>
              <c:extLst/>
            </c:numRef>
          </c:val>
          <c:extLst>
            <c:ext xmlns:c16="http://schemas.microsoft.com/office/drawing/2014/chart" uri="{C3380CC4-5D6E-409C-BE32-E72D297353CC}">
              <c16:uniqueId val="{0000000C-1C9E-4348-922C-E7A803774DA5}"/>
            </c:ext>
          </c:extLst>
        </c:ser>
        <c:ser>
          <c:idx val="7"/>
          <c:order val="7"/>
          <c:tx>
            <c:strRef>
              <c:f>'Month-wise Report'!$J$3</c:f>
              <c:strCache>
                <c:ptCount val="1"/>
                <c:pt idx="0">
                  <c:v>Aug-24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'Month-wise Report'!$B$19</c:f>
              <c:strCache>
                <c:ptCount val="1"/>
                <c:pt idx="0">
                  <c:v>Total</c:v>
                </c:pt>
              </c:strCache>
              <c:extLst/>
            </c:strRef>
          </c:cat>
          <c:val>
            <c:numRef>
              <c:f>'Month-wise Report'!$J$19</c:f>
              <c:extLst/>
            </c:numRef>
          </c:val>
          <c:extLst>
            <c:ext xmlns:c16="http://schemas.microsoft.com/office/drawing/2014/chart" uri="{C3380CC4-5D6E-409C-BE32-E72D297353CC}">
              <c16:uniqueId val="{0000000D-1C9E-4348-922C-E7A803774DA5}"/>
            </c:ext>
          </c:extLst>
        </c:ser>
        <c:ser>
          <c:idx val="8"/>
          <c:order val="8"/>
          <c:tx>
            <c:strRef>
              <c:f>'Month-wise Report'!$K$3</c:f>
              <c:strCache>
                <c:ptCount val="1"/>
                <c:pt idx="0">
                  <c:v>Sep-24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'Month-wise Report'!$B$19</c:f>
              <c:strCache>
                <c:ptCount val="1"/>
                <c:pt idx="0">
                  <c:v>Total</c:v>
                </c:pt>
              </c:strCache>
              <c:extLst/>
            </c:strRef>
          </c:cat>
          <c:val>
            <c:numRef>
              <c:f>'Month-wise Report'!$K$19</c:f>
              <c:extLst/>
            </c:numRef>
          </c:val>
          <c:extLst>
            <c:ext xmlns:c16="http://schemas.microsoft.com/office/drawing/2014/chart" uri="{C3380CC4-5D6E-409C-BE32-E72D297353CC}">
              <c16:uniqueId val="{0000000E-1C9E-4348-922C-E7A803774DA5}"/>
            </c:ext>
          </c:extLst>
        </c:ser>
        <c:ser>
          <c:idx val="9"/>
          <c:order val="9"/>
          <c:tx>
            <c:strRef>
              <c:f>'Month-wise Report'!$L$3</c:f>
              <c:strCache>
                <c:ptCount val="1"/>
                <c:pt idx="0">
                  <c:v>Oct-24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'Month-wise Report'!$B$19</c:f>
              <c:strCache>
                <c:ptCount val="1"/>
                <c:pt idx="0">
                  <c:v>Total</c:v>
                </c:pt>
              </c:strCache>
              <c:extLst/>
            </c:strRef>
          </c:cat>
          <c:val>
            <c:numRef>
              <c:f>'Month-wise Report'!$L$19</c:f>
              <c:extLst/>
            </c:numRef>
          </c:val>
          <c:extLst>
            <c:ext xmlns:c16="http://schemas.microsoft.com/office/drawing/2014/chart" uri="{C3380CC4-5D6E-409C-BE32-E72D297353CC}">
              <c16:uniqueId val="{0000000F-1C9E-4348-922C-E7A803774DA5}"/>
            </c:ext>
          </c:extLst>
        </c:ser>
        <c:ser>
          <c:idx val="10"/>
          <c:order val="10"/>
          <c:tx>
            <c:strRef>
              <c:f>'Month-wise Report'!$M$3</c:f>
              <c:strCache>
                <c:ptCount val="1"/>
                <c:pt idx="0">
                  <c:v>Nov-24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'Month-wise Report'!$B$19</c:f>
              <c:strCache>
                <c:ptCount val="1"/>
                <c:pt idx="0">
                  <c:v>Total</c:v>
                </c:pt>
              </c:strCache>
              <c:extLst/>
            </c:strRef>
          </c:cat>
          <c:val>
            <c:numRef>
              <c:f>'Month-wise Report'!$M$19</c:f>
              <c:extLst/>
            </c:numRef>
          </c:val>
          <c:extLst>
            <c:ext xmlns:c16="http://schemas.microsoft.com/office/drawing/2014/chart" uri="{C3380CC4-5D6E-409C-BE32-E72D297353CC}">
              <c16:uniqueId val="{00000010-1C9E-4348-922C-E7A803774DA5}"/>
            </c:ext>
          </c:extLst>
        </c:ser>
        <c:ser>
          <c:idx val="11"/>
          <c:order val="11"/>
          <c:tx>
            <c:strRef>
              <c:f>'Month-wise Report'!$N$3</c:f>
              <c:strCache>
                <c:ptCount val="1"/>
                <c:pt idx="0">
                  <c:v>Dec-24</c:v>
                </c:pt>
              </c:strCache>
            </c:strRef>
          </c:tx>
          <c:spPr>
            <a:gradFill rotWithShape="1">
              <a:gsLst>
                <a:gs pos="0">
                  <a:schemeClr val="accent6">
                    <a:lumMod val="60000"/>
                    <a:satMod val="103000"/>
                    <a:lumMod val="102000"/>
                    <a:tint val="94000"/>
                  </a:schemeClr>
                </a:gs>
                <a:gs pos="50000">
                  <a:schemeClr val="accent6">
                    <a:lumMod val="60000"/>
                    <a:satMod val="110000"/>
                    <a:lumMod val="100000"/>
                    <a:shade val="100000"/>
                  </a:schemeClr>
                </a:gs>
                <a:gs pos="100000">
                  <a:schemeClr val="accent6">
                    <a:lumMod val="60000"/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strRef>
              <c:f>'Month-wise Report'!$B$19</c:f>
              <c:strCache>
                <c:ptCount val="1"/>
                <c:pt idx="0">
                  <c:v>Total</c:v>
                </c:pt>
              </c:strCache>
              <c:extLst/>
            </c:strRef>
          </c:cat>
          <c:val>
            <c:numRef>
              <c:f>'Month-wise Report'!$N$19</c:f>
              <c:extLst/>
            </c:numRef>
          </c:val>
          <c:extLst>
            <c:ext xmlns:c16="http://schemas.microsoft.com/office/drawing/2014/chart" uri="{C3380CC4-5D6E-409C-BE32-E72D297353CC}">
              <c16:uniqueId val="{00000011-1C9E-4348-922C-E7A803774D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4"/>
        <c:axId val="218791152"/>
        <c:axId val="218791568"/>
        <c:extLst>
          <c:ext xmlns:c15="http://schemas.microsoft.com/office/drawing/2012/chart" uri="{02D57815-91ED-43cb-92C2-25804820EDAC}">
            <c15:filteredBarSeries>
              <c15:ser>
                <c:idx val="12"/>
                <c:order val="12"/>
                <c:tx>
                  <c:strRef>
                    <c:extLst>
                      <c:ext uri="{02D57815-91ED-43cb-92C2-25804820EDAC}">
                        <c15:formulaRef>
                          <c15:sqref>'Month-wise Report'!$O$3</c15:sqref>
                        </c15:formulaRef>
                      </c:ext>
                    </c:extLst>
                    <c:strCache>
                      <c:ptCount val="1"/>
                      <c:pt idx="0">
                        <c:v>YTD</c:v>
                      </c:pt>
                    </c:strCache>
                  </c:strRef>
                </c:tx>
                <c:spPr>
                  <a:gradFill rotWithShape="1">
                    <a:gsLst>
                      <a:gs pos="0">
                        <a:schemeClr val="accent1">
                          <a:lumMod val="80000"/>
                          <a:lumOff val="20000"/>
                          <a:satMod val="103000"/>
                          <a:lumMod val="102000"/>
                          <a:tint val="94000"/>
                        </a:schemeClr>
                      </a:gs>
                      <a:gs pos="50000">
                        <a:schemeClr val="accent1">
                          <a:lumMod val="80000"/>
                          <a:lumOff val="20000"/>
                          <a:satMod val="110000"/>
                          <a:lumMod val="100000"/>
                          <a:shade val="100000"/>
                        </a:schemeClr>
                      </a:gs>
                      <a:gs pos="100000">
                        <a:schemeClr val="accent1">
                          <a:lumMod val="80000"/>
                          <a:lumOff val="20000"/>
                          <a:lumMod val="99000"/>
                          <a:satMod val="120000"/>
                          <a:shade val="78000"/>
                        </a:schemeClr>
                      </a:gs>
                    </a:gsLst>
                    <a:lin ang="5400000" scaled="0"/>
                  </a:gradFill>
                  <a:ln>
                    <a:noFill/>
                  </a:ln>
                  <a:effectLst>
                    <a:outerShdw blurRad="57150" dist="19050" dir="5400000" algn="ctr" rotWithShape="0">
                      <a:srgbClr val="000000">
                        <a:alpha val="63000"/>
                      </a:srgbClr>
                    </a:outerShdw>
                  </a:effectLst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'Month-wise Report'!$B$19</c15:sqref>
                        </c15:formulaRef>
                      </c:ext>
                    </c:extLst>
                    <c:strCache>
                      <c:ptCount val="1"/>
                      <c:pt idx="0">
                        <c:v>Total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'Month-wise Report'!$O$19</c15:sqref>
                        </c15:formulaRef>
                      </c:ext>
                    </c:extLst>
                    <c:numCache>
                      <c:formatCode>"$"#,##0_);\("$"#,##0\)</c:formatCode>
                      <c:ptCount val="1"/>
                      <c:pt idx="0">
                        <c:v>4333213.790000001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2-1C9E-4348-922C-E7A803774DA5}"/>
                  </c:ext>
                </c:extLst>
              </c15:ser>
            </c15:filteredBarSeries>
          </c:ext>
        </c:extLst>
      </c:barChart>
      <c:catAx>
        <c:axId val="21879115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18791568"/>
        <c:crosses val="autoZero"/>
        <c:auto val="1"/>
        <c:lblAlgn val="ctr"/>
        <c:lblOffset val="100"/>
        <c:noMultiLvlLbl val="0"/>
      </c:catAx>
      <c:valAx>
        <c:axId val="218791568"/>
        <c:scaling>
          <c:orientation val="minMax"/>
        </c:scaling>
        <c:delete val="1"/>
        <c:axPos val="l"/>
        <c:numFmt formatCode="&quot;$&quot;#,##0_);\(&quot;$&quot;#,##0\)" sourceLinked="1"/>
        <c:majorTickMark val="none"/>
        <c:minorTickMark val="none"/>
        <c:tickLblPos val="nextTo"/>
        <c:crossAx val="218791152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3A7E-7DAA-45BE-A1C6-844B2CDAE4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58A340-829D-44FC-9252-826CA38DD4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90E9D1-6B20-4DA9-A721-63B241841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50B2A-5858-4371-B6EB-8664E9E010F7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7D92C-7437-4B33-8DDD-B3DCC1EDA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7E9AC5-7D79-45D4-8184-CF4938F1B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F4A1-CFEE-4EBA-8F70-12D8717E3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919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32FF8-7AFB-488D-A451-82D6ED1F1E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2E6204-4ACD-49EA-AB99-5D78E3A388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BBDFE-C851-45F3-B182-B3F4F97A8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50B2A-5858-4371-B6EB-8664E9E010F7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6710A-6906-44FD-ABBD-D4907AB1D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A92FD5-1A74-42FF-A371-A633AF692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F4A1-CFEE-4EBA-8F70-12D8717E3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908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773E37-F6C0-4424-B549-7145600367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9BC32F-1E23-4162-95C4-2A699068D1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30527B-693B-4EBC-AD6D-675814FE3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50B2A-5858-4371-B6EB-8664E9E010F7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9A1376-0012-4718-BB4C-6B5F4A056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251FF5-B858-4B3C-94F4-531BE4138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F4A1-CFEE-4EBA-8F70-12D8717E3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942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DE6D2-EBE3-4E84-94EF-252D8ED39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76507-E7CE-4ADE-B988-6B80A035F2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345592-1C78-4C1D-8812-A390EBF72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50B2A-5858-4371-B6EB-8664E9E010F7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710EBC-F459-4AF3-B7F3-2489D692B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0235C-AF9D-42C3-B1D5-CD64AD268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F4A1-CFEE-4EBA-8F70-12D8717E3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536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822CC-5425-4FB1-9875-9462DBDDC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7DFCF1-4D88-42C7-8DF3-396666D20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414A43-AFFA-4D89-AF4D-A9EAC25DD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50B2A-5858-4371-B6EB-8664E9E010F7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3753C-8440-48D5-94EC-EA3A4A2F9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EF2A76-CAFF-40EC-A2AC-4A1EAED2A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F4A1-CFEE-4EBA-8F70-12D8717E3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599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1432A5-6BF8-4990-A705-BC0EC0E51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3A72C4-BFFE-4D09-8C5B-CFBA5426D7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E7F78C-53E0-4C7C-98B5-3B3E18A9D1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BFBB35-4B14-47BE-BE8F-F9BFF7577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50B2A-5858-4371-B6EB-8664E9E010F7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A626C6-8644-49B8-80B6-0736F581F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75E8BA-530E-435B-9974-E9B70B5F7A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F4A1-CFEE-4EBA-8F70-12D8717E3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722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129C9-D444-4E0E-84C5-8CE781C2B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EE1EFF-EF64-4F09-96EA-9DB2140A86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BFB3C1-C3F6-46BA-9C2D-25C40EF791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21F53F-41A3-4324-A43B-9BBD3B5C1F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2A9F4B2-D96F-4590-960D-AAE79E8F75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425061-F5F8-4AC6-9E84-958254265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50B2A-5858-4371-B6EB-8664E9E010F7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3855D3-8914-433E-B6EF-BE214E7B2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CD2D5E-B5AE-4B27-9F24-E27E02961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F4A1-CFEE-4EBA-8F70-12D8717E3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0368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B6FB0-D902-42D9-BB46-28D8CDB8D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C4F2BF-9E66-45BF-8E5F-5E796BC27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50B2A-5858-4371-B6EB-8664E9E010F7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875824-B910-4731-A38B-41FD8C8A4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3668CD-1DCD-40E9-9ABF-25F7487D4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F4A1-CFEE-4EBA-8F70-12D8717E3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838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6CDC37-9C7B-4F85-9D06-A43A7975B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50B2A-5858-4371-B6EB-8664E9E010F7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429DA9-BB6F-41E7-A852-D7C38DBA9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EA43EB-8717-4016-9740-AB4B5E9EA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F4A1-CFEE-4EBA-8F70-12D8717E3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6493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9532F-F24C-467B-93D9-08BFF6A59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D68AE-66B0-4663-80CC-6A31668DE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51A73F-CD0A-4494-83D2-57DC21CC43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C14CE9-4EC6-40CD-AB0A-81E45B719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50B2A-5858-4371-B6EB-8664E9E010F7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966F80-B325-403D-A3BC-3E6A7D6E4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8312DB-B7DC-4D67-B192-1B699C220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F4A1-CFEE-4EBA-8F70-12D8717E3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297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2E8D8-CCC4-4865-98F4-BDF968B4A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4C256E-EB50-453A-8D61-02273B8239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76BCE7-12EA-42C8-BDBE-2519D8D8F1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B27620-6681-497B-9335-FF1DEFB34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50B2A-5858-4371-B6EB-8664E9E010F7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C9E9C4-EE33-4758-A28A-F74C470BB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B0BA58-7FCE-4606-8032-44E4750A9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DF4A1-CFEE-4EBA-8F70-12D8717E3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73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6A8133-9ADB-417E-AC7B-618DD7A324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158B05-2C14-4924-A1FF-71789D532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DDCBED-7CED-4515-B86A-B12E0BF117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50B2A-5858-4371-B6EB-8664E9E010F7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826513-D2C8-4E87-A0CF-2CD9BA24A4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04AEAB-9D1A-4EDC-A7FE-BA25FBECD7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DF4A1-CFEE-4EBA-8F70-12D8717E3A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430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9E2DF-5420-42C7-BFF2-8647F80354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/>
          <a:lstStyle/>
          <a:p>
            <a:r>
              <a:rPr lang="en-US" b="1" dirty="0">
                <a:latin typeface="Arial Black" panose="020B0A04020102020204" pitchFamily="34" charset="0"/>
              </a:rPr>
              <a:t>Financial Report June 2024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FFE95FE-B477-400C-8CD4-727B8A13F3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08" y="5493930"/>
            <a:ext cx="845893" cy="127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334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FFE95FE-B477-400C-8CD4-727B8A13F3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08" y="5493930"/>
            <a:ext cx="845893" cy="127265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1227CF1-CA52-4E7F-A61C-D1BA6C2377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9015" y="2240403"/>
            <a:ext cx="5633192" cy="298120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EA43131-9198-4DA9-8DE2-EED92756CE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793" y="2458464"/>
            <a:ext cx="5745480" cy="254508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6D863569-FE0D-4B01-99D6-E6EE09E027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6601" y="470272"/>
            <a:ext cx="8977344" cy="1084798"/>
          </a:xfrm>
        </p:spPr>
        <p:txBody>
          <a:bodyPr/>
          <a:lstStyle/>
          <a:p>
            <a:r>
              <a:rPr lang="en-US" b="1" dirty="0">
                <a:latin typeface="Arial Black" panose="020B0A04020102020204" pitchFamily="34" charset="0"/>
              </a:rPr>
              <a:t>Revenue</a:t>
            </a:r>
          </a:p>
        </p:txBody>
      </p:sp>
    </p:spTree>
    <p:extLst>
      <p:ext uri="{BB962C8B-B14F-4D97-AF65-F5344CB8AC3E}">
        <p14:creationId xmlns:p14="http://schemas.microsoft.com/office/powerpoint/2010/main" val="42832330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FFE95FE-B477-400C-8CD4-727B8A13F3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08" y="5493930"/>
            <a:ext cx="845893" cy="127265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6D863569-FE0D-4B01-99D6-E6EE09E027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6601" y="470272"/>
            <a:ext cx="8977344" cy="1084798"/>
          </a:xfrm>
        </p:spPr>
        <p:txBody>
          <a:bodyPr/>
          <a:lstStyle/>
          <a:p>
            <a:r>
              <a:rPr lang="en-US" b="1" dirty="0">
                <a:latin typeface="Arial Black" panose="020B0A04020102020204" pitchFamily="34" charset="0"/>
              </a:rPr>
              <a:t>Expense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0FF0465-F16B-453A-93B9-75228CBFF6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520" y="2547634"/>
            <a:ext cx="5745480" cy="24003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5456A98-8AAE-4610-9066-461428A34E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0878" y="2244990"/>
            <a:ext cx="5627096" cy="3005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867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FFE95FE-B477-400C-8CD4-727B8A13F3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08" y="5493930"/>
            <a:ext cx="845893" cy="127265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6D863569-FE0D-4B01-99D6-E6EE09E027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6601" y="470272"/>
            <a:ext cx="8977344" cy="1084798"/>
          </a:xfrm>
        </p:spPr>
        <p:txBody>
          <a:bodyPr/>
          <a:lstStyle/>
          <a:p>
            <a:r>
              <a:rPr lang="en-US" b="1" dirty="0">
                <a:latin typeface="Arial Black" panose="020B0A04020102020204" pitchFamily="34" charset="0"/>
              </a:rPr>
              <a:t>Month-Wise Report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076E341D-0692-4FAF-99BF-65193F3ED3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1020182"/>
              </p:ext>
            </p:extLst>
          </p:nvPr>
        </p:nvGraphicFramePr>
        <p:xfrm>
          <a:off x="3166572" y="2195729"/>
          <a:ext cx="5637402" cy="30809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408170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FFE95FE-B477-400C-8CD4-727B8A13F3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08" y="5493930"/>
            <a:ext cx="845893" cy="127265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6D863569-FE0D-4B01-99D6-E6EE09E027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6601" y="470272"/>
            <a:ext cx="8977344" cy="1084798"/>
          </a:xfrm>
        </p:spPr>
        <p:txBody>
          <a:bodyPr/>
          <a:lstStyle/>
          <a:p>
            <a:r>
              <a:rPr lang="en-US" b="1" dirty="0">
                <a:latin typeface="Arial Black" panose="020B0A04020102020204" pitchFamily="34" charset="0"/>
              </a:rPr>
              <a:t>Month-Wise Report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865602D-5ACB-439B-8735-E07F63ACB6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2799" y="1915320"/>
            <a:ext cx="6044948" cy="3578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647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FFE95FE-B477-400C-8CD4-727B8A13F3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08" y="5493930"/>
            <a:ext cx="845893" cy="127265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6D863569-FE0D-4B01-99D6-E6EE09E027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19270"/>
            <a:ext cx="12192000" cy="108479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rial Black" panose="020B0A04020102020204" pitchFamily="34" charset="0"/>
              </a:rPr>
              <a:t>Fund 186 – Library Debt Service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B113AC3-70D1-4F76-9A04-07CA9D7A04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43843" y="2105584"/>
            <a:ext cx="7504313" cy="2646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113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FFE95FE-B477-400C-8CD4-727B8A13F3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08" y="5493930"/>
            <a:ext cx="845893" cy="127265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6D863569-FE0D-4B01-99D6-E6EE09E027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63886"/>
            <a:ext cx="12192000" cy="108479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rial Black" panose="020B0A04020102020204" pitchFamily="34" charset="0"/>
              </a:rPr>
              <a:t>Fund 187 – Library Capital Improvement Fund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C47832C-DC79-4AE0-AB5C-BAA8A34E66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7551" y="2621734"/>
            <a:ext cx="7236898" cy="1614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316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30</Words>
  <Application>Microsoft Office PowerPoint</Application>
  <PresentationFormat>Widescreen</PresentationFormat>
  <Paragraphs>14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Office Theme</vt:lpstr>
      <vt:lpstr>Financial Report June 2024</vt:lpstr>
      <vt:lpstr>Revenue</vt:lpstr>
      <vt:lpstr>Expense</vt:lpstr>
      <vt:lpstr>Month-Wise Report</vt:lpstr>
      <vt:lpstr>Month-Wise Report</vt:lpstr>
      <vt:lpstr>Fund 186 – Library Debt Service</vt:lpstr>
      <vt:lpstr>Fund 187 – Library Capital Improvement Fund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Report June 2024</dc:title>
  <dc:creator>Notta, Sameer</dc:creator>
  <cp:lastModifiedBy>Hernandez-Solis, Lea</cp:lastModifiedBy>
  <cp:revision>8</cp:revision>
  <cp:lastPrinted>2024-07-09T20:47:17Z</cp:lastPrinted>
  <dcterms:created xsi:type="dcterms:W3CDTF">2024-07-09T19:13:59Z</dcterms:created>
  <dcterms:modified xsi:type="dcterms:W3CDTF">2024-07-17T20:00:06Z</dcterms:modified>
</cp:coreProperties>
</file>